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Alatsi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3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09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82352" y="0"/>
            <a:ext cx="6564704" cy="10287000"/>
            <a:chOff x="0" y="0"/>
            <a:chExt cx="5652111" cy="13716000"/>
          </a:xfrm>
        </p:grpSpPr>
        <p:grpSp>
          <p:nvGrpSpPr>
            <p:cNvPr id="3" name="Group 3"/>
            <p:cNvGrpSpPr/>
            <p:nvPr/>
          </p:nvGrpSpPr>
          <p:grpSpPr>
            <a:xfrm>
              <a:off x="2826056" y="0"/>
              <a:ext cx="2826056" cy="13716000"/>
              <a:chOff x="0" y="0"/>
              <a:chExt cx="558233" cy="270933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E0D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413028" y="0"/>
              <a:ext cx="2826056" cy="13716000"/>
              <a:chOff x="0" y="0"/>
              <a:chExt cx="558233" cy="270933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0"/>
              <a:ext cx="2826056" cy="13716000"/>
              <a:chOff x="0" y="0"/>
              <a:chExt cx="558233" cy="270933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C7C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2" name="TextBox 12"/>
          <p:cNvSpPr txBox="1"/>
          <p:nvPr/>
        </p:nvSpPr>
        <p:spPr>
          <a:xfrm>
            <a:off x="5022294" y="925644"/>
            <a:ext cx="12191602" cy="3800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50"/>
              </a:lnSpc>
            </a:pPr>
            <a:r>
              <a:rPr lang="en-US" sz="15000">
                <a:solidFill>
                  <a:srgbClr val="000000"/>
                </a:solidFill>
                <a:latin typeface="Alatsi"/>
              </a:rPr>
              <a:t>DUAL ENROLLMENT</a:t>
            </a:r>
          </a:p>
        </p:txBody>
      </p:sp>
      <p:sp>
        <p:nvSpPr>
          <p:cNvPr id="13" name="Freeform 13"/>
          <p:cNvSpPr/>
          <p:nvPr/>
        </p:nvSpPr>
        <p:spPr>
          <a:xfrm>
            <a:off x="12646898" y="-210192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1118095" y="9258300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6508975" y="6488194"/>
            <a:ext cx="3836960" cy="2887312"/>
          </a:xfrm>
          <a:custGeom>
            <a:avLst/>
            <a:gdLst/>
            <a:ahLst/>
            <a:cxnLst/>
            <a:rect l="l" t="t" r="r" b="b"/>
            <a:pathLst>
              <a:path w="3836960" h="2887312">
                <a:moveTo>
                  <a:pt x="0" y="0"/>
                </a:moveTo>
                <a:lnTo>
                  <a:pt x="3836960" y="0"/>
                </a:lnTo>
                <a:lnTo>
                  <a:pt x="3836960" y="2887312"/>
                </a:lnTo>
                <a:lnTo>
                  <a:pt x="0" y="28873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2646898" y="6488194"/>
            <a:ext cx="3121725" cy="3121725"/>
          </a:xfrm>
          <a:custGeom>
            <a:avLst/>
            <a:gdLst/>
            <a:ahLst/>
            <a:cxnLst/>
            <a:rect l="l" t="t" r="r" b="b"/>
            <a:pathLst>
              <a:path w="3121725" h="3121725">
                <a:moveTo>
                  <a:pt x="0" y="0"/>
                </a:moveTo>
                <a:lnTo>
                  <a:pt x="3121725" y="0"/>
                </a:lnTo>
                <a:lnTo>
                  <a:pt x="3121725" y="3121725"/>
                </a:lnTo>
                <a:lnTo>
                  <a:pt x="0" y="31217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4805421" y="4686300"/>
            <a:ext cx="12625348" cy="1110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9"/>
              </a:lnSpc>
            </a:pPr>
            <a:r>
              <a:rPr lang="en-US" sz="6535">
                <a:solidFill>
                  <a:srgbClr val="000000"/>
                </a:solidFill>
                <a:latin typeface="Alatsi Bold"/>
              </a:rPr>
              <a:t>New Student Orientation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169" y="9541327"/>
            <a:ext cx="18796339" cy="407670"/>
            <a:chOff x="0" y="0"/>
            <a:chExt cx="25061785" cy="543560"/>
          </a:xfrm>
        </p:grpSpPr>
        <p:sp>
          <p:nvSpPr>
            <p:cNvPr id="3" name="TextBox 3"/>
            <p:cNvSpPr txBox="1"/>
            <p:nvPr/>
          </p:nvSpPr>
          <p:spPr>
            <a:xfrm>
              <a:off x="7951598" y="-57150"/>
              <a:ext cx="9176144" cy="600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latin typeface="Alatsi Bold"/>
                </a:rPr>
                <a:t>FSCJ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204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AutoShape 5"/>
            <p:cNvSpPr/>
            <p:nvPr/>
          </p:nvSpPr>
          <p:spPr>
            <a:xfrm>
              <a:off x="15587895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4399769" y="678731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5791200" y="-653213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138458" y="6350606"/>
            <a:ext cx="2711039" cy="2907694"/>
          </a:xfrm>
          <a:custGeom>
            <a:avLst/>
            <a:gdLst/>
            <a:ahLst/>
            <a:cxnLst/>
            <a:rect l="l" t="t" r="r" b="b"/>
            <a:pathLst>
              <a:path w="2711039" h="2907694">
                <a:moveTo>
                  <a:pt x="0" y="0"/>
                </a:moveTo>
                <a:lnTo>
                  <a:pt x="2711038" y="0"/>
                </a:lnTo>
                <a:lnTo>
                  <a:pt x="2711038" y="2907694"/>
                </a:lnTo>
                <a:lnTo>
                  <a:pt x="0" y="29076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553980" y="222250"/>
            <a:ext cx="13180039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000000"/>
                </a:solidFill>
                <a:latin typeface="Alatsi Bold"/>
              </a:rPr>
              <a:t>TEXTBOOK PICK-UP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9618" y="2390757"/>
            <a:ext cx="16898781" cy="56168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60518" lvl="1" indent="-380259">
              <a:lnSpc>
                <a:spcPts val="4931"/>
              </a:lnSpc>
              <a:buFont typeface="Arial"/>
              <a:buChar char="•"/>
            </a:pPr>
            <a:r>
              <a:rPr lang="en-US" sz="3522" dirty="0">
                <a:solidFill>
                  <a:srgbClr val="000000"/>
                </a:solidFill>
                <a:latin typeface="Alatsi Bold"/>
              </a:rPr>
              <a:t>Textbooks </a:t>
            </a:r>
            <a:r>
              <a:rPr lang="en-US" sz="3522" u="sng" dirty="0">
                <a:solidFill>
                  <a:srgbClr val="000000"/>
                </a:solidFill>
                <a:latin typeface="Alatsi Bold"/>
              </a:rPr>
              <a:t>must</a:t>
            </a:r>
            <a:r>
              <a:rPr lang="en-US" sz="3522" dirty="0">
                <a:solidFill>
                  <a:srgbClr val="000000"/>
                </a:solidFill>
                <a:latin typeface="Alatsi Bold"/>
              </a:rPr>
              <a:t> be picked up within the pick-up dates: </a:t>
            </a:r>
            <a:r>
              <a:rPr lang="en-US" sz="3522" b="1" i="1" dirty="0">
                <a:solidFill>
                  <a:srgbClr val="000000"/>
                </a:solidFill>
                <a:latin typeface="Alatsi Bold"/>
              </a:rPr>
              <a:t>August 19 – September 20</a:t>
            </a:r>
          </a:p>
          <a:p>
            <a:pPr marL="760518" lvl="1" indent="-380259">
              <a:lnSpc>
                <a:spcPts val="4931"/>
              </a:lnSpc>
              <a:buFont typeface="Arial"/>
              <a:buChar char="•"/>
            </a:pPr>
            <a:r>
              <a:rPr lang="en-US" sz="3522" dirty="0">
                <a:solidFill>
                  <a:srgbClr val="000000"/>
                </a:solidFill>
                <a:latin typeface="Alatsi Bold"/>
              </a:rPr>
              <a:t>If you pick up your books outside of the pick-up dates, you will be responsible for payment</a:t>
            </a:r>
          </a:p>
          <a:p>
            <a:pPr marL="760518" lvl="1" indent="-380259">
              <a:lnSpc>
                <a:spcPts val="4931"/>
              </a:lnSpc>
              <a:buFont typeface="Arial"/>
              <a:buChar char="•"/>
            </a:pPr>
            <a:r>
              <a:rPr lang="en-US" sz="3522" dirty="0">
                <a:solidFill>
                  <a:srgbClr val="000000"/>
                </a:solidFill>
                <a:latin typeface="Alatsi Bold"/>
              </a:rPr>
              <a:t>You need to bring:</a:t>
            </a:r>
          </a:p>
          <a:p>
            <a:pPr marL="1521036" lvl="2" indent="-507012">
              <a:lnSpc>
                <a:spcPts val="4931"/>
              </a:lnSpc>
              <a:buFont typeface="Arial"/>
              <a:buChar char="⚬"/>
            </a:pPr>
            <a:r>
              <a:rPr lang="en-US" sz="3522" dirty="0">
                <a:solidFill>
                  <a:srgbClr val="000000"/>
                </a:solidFill>
                <a:latin typeface="Alatsi Bold"/>
              </a:rPr>
              <a:t>Picture ID</a:t>
            </a:r>
          </a:p>
          <a:p>
            <a:pPr marL="1521036" lvl="2" indent="-507012">
              <a:lnSpc>
                <a:spcPts val="4931"/>
              </a:lnSpc>
              <a:buFont typeface="Arial"/>
              <a:buChar char="⚬"/>
            </a:pPr>
            <a:r>
              <a:rPr lang="en-US" sz="3522" dirty="0">
                <a:solidFill>
                  <a:srgbClr val="000000"/>
                </a:solidFill>
                <a:latin typeface="Alatsi Bold"/>
              </a:rPr>
              <a:t>Know your FSCJ student ID</a:t>
            </a:r>
          </a:p>
          <a:p>
            <a:pPr marL="1521036" lvl="2" indent="-507012">
              <a:lnSpc>
                <a:spcPts val="4931"/>
              </a:lnSpc>
              <a:buFont typeface="Arial"/>
              <a:buChar char="⚬"/>
            </a:pPr>
            <a:r>
              <a:rPr lang="en-US" sz="3522" dirty="0">
                <a:solidFill>
                  <a:srgbClr val="000000"/>
                </a:solidFill>
                <a:latin typeface="Alatsi Bold"/>
              </a:rPr>
              <a:t>Print out of your DE class schedule</a:t>
            </a:r>
          </a:p>
          <a:p>
            <a:pPr marL="760518" lvl="1" indent="-380259">
              <a:lnSpc>
                <a:spcPts val="4931"/>
              </a:lnSpc>
              <a:buFont typeface="Arial"/>
              <a:buChar char="•"/>
            </a:pPr>
            <a:r>
              <a:rPr lang="en-US" sz="3522" dirty="0">
                <a:solidFill>
                  <a:srgbClr val="000000"/>
                </a:solidFill>
                <a:latin typeface="Alatsi Bold"/>
              </a:rPr>
              <a:t>If there are any issues, politely ask to speak to a manager</a:t>
            </a:r>
          </a:p>
          <a:p>
            <a:pPr>
              <a:lnSpc>
                <a:spcPts val="4931"/>
              </a:lnSpc>
            </a:pPr>
            <a:endParaRPr lang="en-US" sz="3522" dirty="0">
              <a:solidFill>
                <a:srgbClr val="000000"/>
              </a:solidFill>
              <a:latin typeface="Alatsi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169" y="9541327"/>
            <a:ext cx="18796339" cy="407670"/>
            <a:chOff x="0" y="0"/>
            <a:chExt cx="25061785" cy="543560"/>
          </a:xfrm>
        </p:grpSpPr>
        <p:sp>
          <p:nvSpPr>
            <p:cNvPr id="3" name="TextBox 3"/>
            <p:cNvSpPr txBox="1"/>
            <p:nvPr/>
          </p:nvSpPr>
          <p:spPr>
            <a:xfrm>
              <a:off x="7951598" y="-57150"/>
              <a:ext cx="9176144" cy="600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latin typeface="Alatsi Bold"/>
                </a:rPr>
                <a:t>FSCJ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204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AutoShape 5"/>
            <p:cNvSpPr/>
            <p:nvPr/>
          </p:nvSpPr>
          <p:spPr>
            <a:xfrm>
              <a:off x="15587895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4399769" y="678731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5828348" y="-671987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587636" y="1673225"/>
            <a:ext cx="4846618" cy="4060680"/>
          </a:xfrm>
          <a:custGeom>
            <a:avLst/>
            <a:gdLst/>
            <a:ahLst/>
            <a:cxnLst/>
            <a:rect l="l" t="t" r="r" b="b"/>
            <a:pathLst>
              <a:path w="4846618" h="4060680">
                <a:moveTo>
                  <a:pt x="0" y="0"/>
                </a:moveTo>
                <a:lnTo>
                  <a:pt x="4846618" y="0"/>
                </a:lnTo>
                <a:lnTo>
                  <a:pt x="4846618" y="4060680"/>
                </a:lnTo>
                <a:lnTo>
                  <a:pt x="0" y="40606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666700" y="1805796"/>
            <a:ext cx="9621300" cy="3765694"/>
          </a:xfrm>
          <a:custGeom>
            <a:avLst/>
            <a:gdLst/>
            <a:ahLst/>
            <a:cxnLst/>
            <a:rect l="l" t="t" r="r" b="b"/>
            <a:pathLst>
              <a:path w="9621300" h="3765694">
                <a:moveTo>
                  <a:pt x="0" y="0"/>
                </a:moveTo>
                <a:lnTo>
                  <a:pt x="9621300" y="0"/>
                </a:lnTo>
                <a:lnTo>
                  <a:pt x="9621300" y="3765694"/>
                </a:lnTo>
                <a:lnTo>
                  <a:pt x="0" y="37656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516817" y="5447707"/>
            <a:ext cx="10299765" cy="3817395"/>
          </a:xfrm>
          <a:custGeom>
            <a:avLst/>
            <a:gdLst/>
            <a:ahLst/>
            <a:cxnLst/>
            <a:rect l="l" t="t" r="r" b="b"/>
            <a:pathLst>
              <a:path w="10299765" h="3817395">
                <a:moveTo>
                  <a:pt x="0" y="0"/>
                </a:moveTo>
                <a:lnTo>
                  <a:pt x="10299765" y="0"/>
                </a:lnTo>
                <a:lnTo>
                  <a:pt x="10299765" y="3817395"/>
                </a:lnTo>
                <a:lnTo>
                  <a:pt x="0" y="38173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2553980" y="222250"/>
            <a:ext cx="13180039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000000"/>
                </a:solidFill>
                <a:latin typeface="Alatsi Bold"/>
              </a:rPr>
              <a:t>TEXTBOOK PICK-UP</a:t>
            </a:r>
          </a:p>
        </p:txBody>
      </p:sp>
      <p:sp>
        <p:nvSpPr>
          <p:cNvPr id="12" name="Freeform 12"/>
          <p:cNvSpPr/>
          <p:nvPr/>
        </p:nvSpPr>
        <p:spPr>
          <a:xfrm>
            <a:off x="5534715" y="2923846"/>
            <a:ext cx="3031524" cy="1273240"/>
          </a:xfrm>
          <a:custGeom>
            <a:avLst/>
            <a:gdLst/>
            <a:ahLst/>
            <a:cxnLst/>
            <a:rect l="l" t="t" r="r" b="b"/>
            <a:pathLst>
              <a:path w="3031524" h="1273240">
                <a:moveTo>
                  <a:pt x="0" y="0"/>
                </a:moveTo>
                <a:lnTo>
                  <a:pt x="3031524" y="0"/>
                </a:lnTo>
                <a:lnTo>
                  <a:pt x="3031524" y="1273240"/>
                </a:lnTo>
                <a:lnTo>
                  <a:pt x="0" y="12732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169" y="9541327"/>
            <a:ext cx="18796339" cy="407670"/>
            <a:chOff x="0" y="0"/>
            <a:chExt cx="25061785" cy="543560"/>
          </a:xfrm>
        </p:grpSpPr>
        <p:sp>
          <p:nvSpPr>
            <p:cNvPr id="3" name="TextBox 3"/>
            <p:cNvSpPr txBox="1"/>
            <p:nvPr/>
          </p:nvSpPr>
          <p:spPr>
            <a:xfrm>
              <a:off x="7951598" y="-57150"/>
              <a:ext cx="9176144" cy="600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latin typeface="Alatsi Bold"/>
                </a:rPr>
                <a:t>FSCJ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204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AutoShape 5"/>
            <p:cNvSpPr/>
            <p:nvPr/>
          </p:nvSpPr>
          <p:spPr>
            <a:xfrm>
              <a:off x="15587895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4399769" y="678731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5867400" y="-716104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28700" y="2552681"/>
            <a:ext cx="7686360" cy="6109191"/>
          </a:xfrm>
          <a:custGeom>
            <a:avLst/>
            <a:gdLst/>
            <a:ahLst/>
            <a:cxnLst/>
            <a:rect l="l" t="t" r="r" b="b"/>
            <a:pathLst>
              <a:path w="7686360" h="6109191">
                <a:moveTo>
                  <a:pt x="0" y="0"/>
                </a:moveTo>
                <a:lnTo>
                  <a:pt x="7686360" y="0"/>
                </a:lnTo>
                <a:lnTo>
                  <a:pt x="7686360" y="6109191"/>
                </a:lnTo>
                <a:lnTo>
                  <a:pt x="0" y="6109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553980" y="222250"/>
            <a:ext cx="13180039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000000"/>
                </a:solidFill>
                <a:latin typeface="Alatsi Bold"/>
              </a:rPr>
              <a:t>TEXTBOOK PICK-UP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00" y="3418400"/>
            <a:ext cx="8518431" cy="4311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31"/>
              </a:lnSpc>
            </a:pPr>
            <a:r>
              <a:rPr lang="en-US" sz="3522">
                <a:solidFill>
                  <a:srgbClr val="000000"/>
                </a:solidFill>
                <a:latin typeface="Alatsi Bold"/>
              </a:rPr>
              <a:t>Online Format Textbooks</a:t>
            </a:r>
          </a:p>
          <a:p>
            <a:pPr marL="760518" lvl="1" indent="-380259">
              <a:lnSpc>
                <a:spcPts val="4931"/>
              </a:lnSpc>
              <a:buFont typeface="Arial"/>
              <a:buChar char="•"/>
            </a:pPr>
            <a:r>
              <a:rPr lang="en-US" sz="3522">
                <a:solidFill>
                  <a:srgbClr val="000000"/>
                </a:solidFill>
                <a:latin typeface="Alatsi Bold"/>
              </a:rPr>
              <a:t>Go to Brytewave.redshelf.com</a:t>
            </a:r>
          </a:p>
          <a:p>
            <a:pPr marL="760518" lvl="1" indent="-380259">
              <a:lnSpc>
                <a:spcPts val="4931"/>
              </a:lnSpc>
              <a:buFont typeface="Arial"/>
              <a:buChar char="•"/>
            </a:pPr>
            <a:r>
              <a:rPr lang="en-US" sz="3522">
                <a:solidFill>
                  <a:srgbClr val="000000"/>
                </a:solidFill>
                <a:latin typeface="Alatsi Bold"/>
              </a:rPr>
              <a:t>Log in with your FSCJ student email account (with password)</a:t>
            </a:r>
          </a:p>
          <a:p>
            <a:pPr marL="760518" lvl="1" indent="-380259">
              <a:lnSpc>
                <a:spcPts val="4931"/>
              </a:lnSpc>
              <a:buFont typeface="Arial"/>
              <a:buChar char="•"/>
            </a:pPr>
            <a:r>
              <a:rPr lang="en-US" sz="3522">
                <a:solidFill>
                  <a:srgbClr val="000000"/>
                </a:solidFill>
                <a:latin typeface="Alatsi Bold"/>
              </a:rPr>
              <a:t>Code will be on your shelf</a:t>
            </a:r>
          </a:p>
          <a:p>
            <a:pPr marL="760518" lvl="1" indent="-380259">
              <a:lnSpc>
                <a:spcPts val="4931"/>
              </a:lnSpc>
              <a:buFont typeface="Arial"/>
              <a:buChar char="•"/>
            </a:pPr>
            <a:r>
              <a:rPr lang="en-US" sz="3522">
                <a:solidFill>
                  <a:srgbClr val="000000"/>
                </a:solidFill>
                <a:latin typeface="Alatsi Bold"/>
              </a:rPr>
              <a:t>Copy the code and paste it into the class portal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169" y="9541327"/>
            <a:ext cx="18796339" cy="407670"/>
            <a:chOff x="0" y="0"/>
            <a:chExt cx="25061785" cy="543560"/>
          </a:xfrm>
        </p:grpSpPr>
        <p:sp>
          <p:nvSpPr>
            <p:cNvPr id="3" name="TextBox 3"/>
            <p:cNvSpPr txBox="1"/>
            <p:nvPr/>
          </p:nvSpPr>
          <p:spPr>
            <a:xfrm>
              <a:off x="7951598" y="-57150"/>
              <a:ext cx="9176144" cy="600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latin typeface="Alatsi Bold"/>
                </a:rPr>
                <a:t>FSCJ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204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AutoShape 5"/>
            <p:cNvSpPr/>
            <p:nvPr/>
          </p:nvSpPr>
          <p:spPr>
            <a:xfrm>
              <a:off x="15587895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4399769" y="678731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5867400" y="-716104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176227" y="1811251"/>
            <a:ext cx="11935545" cy="7592051"/>
          </a:xfrm>
          <a:custGeom>
            <a:avLst/>
            <a:gdLst/>
            <a:ahLst/>
            <a:cxnLst/>
            <a:rect l="l" t="t" r="r" b="b"/>
            <a:pathLst>
              <a:path w="11935545" h="7592051">
                <a:moveTo>
                  <a:pt x="0" y="0"/>
                </a:moveTo>
                <a:lnTo>
                  <a:pt x="11935546" y="0"/>
                </a:lnTo>
                <a:lnTo>
                  <a:pt x="11935546" y="7592051"/>
                </a:lnTo>
                <a:lnTo>
                  <a:pt x="0" y="75920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553980" y="222250"/>
            <a:ext cx="13180039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000000"/>
                </a:solidFill>
                <a:latin typeface="Alatsi Bold"/>
              </a:rPr>
              <a:t>TEXTBOOK PICK-UP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4703" y="8268087"/>
            <a:ext cx="3031524" cy="1273240"/>
          </a:xfrm>
          <a:custGeom>
            <a:avLst/>
            <a:gdLst/>
            <a:ahLst/>
            <a:cxnLst/>
            <a:rect l="l" t="t" r="r" b="b"/>
            <a:pathLst>
              <a:path w="3031524" h="1273240">
                <a:moveTo>
                  <a:pt x="0" y="0"/>
                </a:moveTo>
                <a:lnTo>
                  <a:pt x="3031524" y="0"/>
                </a:lnTo>
                <a:lnTo>
                  <a:pt x="3031524" y="1273240"/>
                </a:lnTo>
                <a:lnTo>
                  <a:pt x="0" y="12732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205361" y="3252092"/>
            <a:ext cx="3031524" cy="1273240"/>
          </a:xfrm>
          <a:custGeom>
            <a:avLst/>
            <a:gdLst/>
            <a:ahLst/>
            <a:cxnLst/>
            <a:rect l="l" t="t" r="r" b="b"/>
            <a:pathLst>
              <a:path w="3031524" h="1273240">
                <a:moveTo>
                  <a:pt x="0" y="0"/>
                </a:moveTo>
                <a:lnTo>
                  <a:pt x="3031524" y="0"/>
                </a:lnTo>
                <a:lnTo>
                  <a:pt x="3031524" y="1273240"/>
                </a:lnTo>
                <a:lnTo>
                  <a:pt x="0" y="12732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169" y="9541327"/>
            <a:ext cx="18796339" cy="407670"/>
            <a:chOff x="0" y="0"/>
            <a:chExt cx="25061785" cy="543560"/>
          </a:xfrm>
        </p:grpSpPr>
        <p:sp>
          <p:nvSpPr>
            <p:cNvPr id="3" name="TextBox 3"/>
            <p:cNvSpPr txBox="1"/>
            <p:nvPr/>
          </p:nvSpPr>
          <p:spPr>
            <a:xfrm>
              <a:off x="7951598" y="-57150"/>
              <a:ext cx="9176144" cy="600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latin typeface="Alatsi Bold"/>
                </a:rPr>
                <a:t>FSCJ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204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AutoShape 5"/>
            <p:cNvSpPr/>
            <p:nvPr/>
          </p:nvSpPr>
          <p:spPr>
            <a:xfrm>
              <a:off x="15587895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4399769" y="678731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5943600" y="-716104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553980" y="222250"/>
            <a:ext cx="13180039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000000"/>
                </a:solidFill>
                <a:latin typeface="Alatsi Bold"/>
              </a:rPr>
              <a:t>FERPA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5569" y="2476242"/>
            <a:ext cx="16633731" cy="4311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31"/>
              </a:lnSpc>
            </a:pPr>
            <a:r>
              <a:rPr lang="en-US" sz="3522">
                <a:solidFill>
                  <a:srgbClr val="000000"/>
                </a:solidFill>
                <a:latin typeface="Alatsi Bold"/>
              </a:rPr>
              <a:t>Family Education Rights Privacy Act</a:t>
            </a:r>
          </a:p>
          <a:p>
            <a:pPr marL="760518" lvl="1" indent="-380259">
              <a:lnSpc>
                <a:spcPts val="4931"/>
              </a:lnSpc>
              <a:buFont typeface="Arial"/>
              <a:buChar char="•"/>
            </a:pPr>
            <a:r>
              <a:rPr lang="en-US" sz="3522">
                <a:solidFill>
                  <a:srgbClr val="000000"/>
                </a:solidFill>
                <a:latin typeface="Alatsi Bold"/>
              </a:rPr>
              <a:t>All students are adults, regardless of age</a:t>
            </a:r>
          </a:p>
          <a:p>
            <a:pPr marL="760518" lvl="1" indent="-380259">
              <a:lnSpc>
                <a:spcPts val="4931"/>
              </a:lnSpc>
              <a:buFont typeface="Arial"/>
              <a:buChar char="•"/>
            </a:pPr>
            <a:r>
              <a:rPr lang="en-US" sz="3522">
                <a:solidFill>
                  <a:srgbClr val="000000"/>
                </a:solidFill>
                <a:latin typeface="Alatsi Bold"/>
              </a:rPr>
              <a:t>Students may sign a FERPA Release Form allowing FSCJ to share information with parent/guardian</a:t>
            </a:r>
          </a:p>
          <a:p>
            <a:pPr marL="1521036" lvl="2" indent="-507012">
              <a:lnSpc>
                <a:spcPts val="4931"/>
              </a:lnSpc>
              <a:buFont typeface="Arial"/>
              <a:buChar char="⚬"/>
            </a:pPr>
            <a:r>
              <a:rPr lang="en-US" sz="3522">
                <a:solidFill>
                  <a:srgbClr val="000000"/>
                </a:solidFill>
                <a:latin typeface="Alatsi Bold"/>
              </a:rPr>
              <a:t>Parents can contact FSCJ Dual Enrollment Coordinator after form completion</a:t>
            </a:r>
          </a:p>
          <a:p>
            <a:pPr marL="760518" lvl="1" indent="-380259">
              <a:lnSpc>
                <a:spcPts val="4931"/>
              </a:lnSpc>
              <a:buFont typeface="Arial"/>
              <a:buChar char="•"/>
            </a:pPr>
            <a:r>
              <a:rPr lang="en-US" sz="3522">
                <a:solidFill>
                  <a:srgbClr val="000000"/>
                </a:solidFill>
                <a:latin typeface="Alatsi Bold"/>
              </a:rPr>
              <a:t>FSCJ cannot discuss student progress, grades, or any other non-directory information with anyone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22EC252-3C15-4AF2-A176-9D22CB384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0" y="6193463"/>
            <a:ext cx="4749196" cy="14387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9E6282-D6A8-45ED-A2DD-9286312B9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721" y="6187897"/>
            <a:ext cx="4749196" cy="14387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20B867-EA7E-4E25-B39D-03ADAEE2D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9686" y="2984423"/>
            <a:ext cx="4749196" cy="14387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ADF745-CF02-4497-B7F8-CE58E9D05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249" y="2984424"/>
            <a:ext cx="4749196" cy="1438781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6025C1F-E420-402A-A683-1F5EBC75DEFC}"/>
              </a:ext>
            </a:extLst>
          </p:cNvPr>
          <p:cNvSpPr/>
          <p:nvPr/>
        </p:nvSpPr>
        <p:spPr>
          <a:xfrm>
            <a:off x="757608" y="3028965"/>
            <a:ext cx="4724400" cy="1412876"/>
          </a:xfrm>
          <a:prstGeom prst="roundRect">
            <a:avLst/>
          </a:prstGeom>
          <a:solidFill>
            <a:srgbClr val="9FC3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-254169" y="9541327"/>
            <a:ext cx="18796339" cy="407670"/>
            <a:chOff x="0" y="0"/>
            <a:chExt cx="25061785" cy="543560"/>
          </a:xfrm>
        </p:grpSpPr>
        <p:sp>
          <p:nvSpPr>
            <p:cNvPr id="3" name="TextBox 3"/>
            <p:cNvSpPr txBox="1"/>
            <p:nvPr/>
          </p:nvSpPr>
          <p:spPr>
            <a:xfrm>
              <a:off x="7951598" y="-57150"/>
              <a:ext cx="9176144" cy="600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latin typeface="Alatsi Bold"/>
                </a:rPr>
                <a:t>FSCJ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204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AutoShape 5"/>
            <p:cNvSpPr/>
            <p:nvPr/>
          </p:nvSpPr>
          <p:spPr>
            <a:xfrm>
              <a:off x="15587895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4399769" y="678731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5715000" y="-716104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553980" y="222250"/>
            <a:ext cx="13180039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000000"/>
                </a:solidFill>
                <a:latin typeface="Alatsi Bold"/>
              </a:rPr>
              <a:t>STUDENT RESOURCES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2984424"/>
            <a:ext cx="4182217" cy="1365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87"/>
              </a:lnSpc>
            </a:pPr>
            <a:r>
              <a:rPr lang="en-US" sz="3919" dirty="0">
                <a:solidFill>
                  <a:srgbClr val="000000"/>
                </a:solidFill>
                <a:latin typeface="Alatsi Bold"/>
              </a:rPr>
              <a:t>FSCJ Library Learning Commons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277101" y="3331520"/>
            <a:ext cx="4182217" cy="670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87"/>
              </a:lnSpc>
            </a:pPr>
            <a:r>
              <a:rPr lang="en-US" sz="3919">
                <a:solidFill>
                  <a:srgbClr val="000000"/>
                </a:solidFill>
                <a:latin typeface="Alatsi Bold"/>
              </a:rPr>
              <a:t>Brainfuse Tutoring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525502" y="2984424"/>
            <a:ext cx="4182217" cy="1365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87"/>
              </a:lnSpc>
            </a:pPr>
            <a:r>
              <a:rPr lang="en-US" sz="3919">
                <a:solidFill>
                  <a:srgbClr val="000000"/>
                </a:solidFill>
                <a:latin typeface="Alatsi Bold"/>
              </a:rPr>
              <a:t>Student Support Services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223378" y="6224776"/>
            <a:ext cx="4749196" cy="13650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87"/>
              </a:lnSpc>
            </a:pPr>
            <a:r>
              <a:rPr lang="en-US" sz="3919" dirty="0">
                <a:solidFill>
                  <a:srgbClr val="000000"/>
                </a:solidFill>
                <a:latin typeface="Alatsi Bold"/>
              </a:rPr>
              <a:t>Career Development Center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433211" y="6224776"/>
            <a:ext cx="4182217" cy="1365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87"/>
              </a:lnSpc>
            </a:pPr>
            <a:r>
              <a:rPr lang="en-US" sz="3919">
                <a:solidFill>
                  <a:srgbClr val="000000"/>
                </a:solidFill>
                <a:latin typeface="Alatsi Bold"/>
              </a:rPr>
              <a:t>Advising from FSCJ DE Coordinator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169" y="9541327"/>
            <a:ext cx="18796339" cy="407670"/>
            <a:chOff x="0" y="0"/>
            <a:chExt cx="25061785" cy="543560"/>
          </a:xfrm>
        </p:grpSpPr>
        <p:sp>
          <p:nvSpPr>
            <p:cNvPr id="3" name="TextBox 3"/>
            <p:cNvSpPr txBox="1"/>
            <p:nvPr/>
          </p:nvSpPr>
          <p:spPr>
            <a:xfrm>
              <a:off x="7951598" y="-57150"/>
              <a:ext cx="9176144" cy="600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latin typeface="Alatsi Bold"/>
                </a:rPr>
                <a:t>FSCJ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204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AutoShape 5"/>
            <p:cNvSpPr/>
            <p:nvPr/>
          </p:nvSpPr>
          <p:spPr>
            <a:xfrm>
              <a:off x="15587895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4399769" y="678731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5884061" y="-716104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19097" y="2760478"/>
            <a:ext cx="12737128" cy="5693597"/>
          </a:xfrm>
          <a:custGeom>
            <a:avLst/>
            <a:gdLst/>
            <a:ahLst/>
            <a:cxnLst/>
            <a:rect l="l" t="t" r="r" b="b"/>
            <a:pathLst>
              <a:path w="12737128" h="5693597">
                <a:moveTo>
                  <a:pt x="0" y="0"/>
                </a:moveTo>
                <a:lnTo>
                  <a:pt x="12737129" y="0"/>
                </a:lnTo>
                <a:lnTo>
                  <a:pt x="12737129" y="5693597"/>
                </a:lnTo>
                <a:lnTo>
                  <a:pt x="0" y="56935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837320" y="1673225"/>
            <a:ext cx="2921489" cy="7868102"/>
          </a:xfrm>
          <a:custGeom>
            <a:avLst/>
            <a:gdLst/>
            <a:ahLst/>
            <a:cxnLst/>
            <a:rect l="l" t="t" r="r" b="b"/>
            <a:pathLst>
              <a:path w="2921489" h="7868102">
                <a:moveTo>
                  <a:pt x="0" y="0"/>
                </a:moveTo>
                <a:lnTo>
                  <a:pt x="2921490" y="0"/>
                </a:lnTo>
                <a:lnTo>
                  <a:pt x="2921490" y="7868102"/>
                </a:lnTo>
                <a:lnTo>
                  <a:pt x="0" y="78681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2553980" y="222250"/>
            <a:ext cx="13180039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000000"/>
                </a:solidFill>
                <a:latin typeface="Alatsi Bold"/>
              </a:rPr>
              <a:t>STUDENT RESOURCES</a:t>
            </a:r>
          </a:p>
        </p:txBody>
      </p:sp>
      <p:sp>
        <p:nvSpPr>
          <p:cNvPr id="11" name="Freeform 11"/>
          <p:cNvSpPr/>
          <p:nvPr/>
        </p:nvSpPr>
        <p:spPr>
          <a:xfrm rot="-10800000">
            <a:off x="9882554" y="5923799"/>
            <a:ext cx="3031524" cy="1273240"/>
          </a:xfrm>
          <a:custGeom>
            <a:avLst/>
            <a:gdLst/>
            <a:ahLst/>
            <a:cxnLst/>
            <a:rect l="l" t="t" r="r" b="b"/>
            <a:pathLst>
              <a:path w="3031524" h="1273240">
                <a:moveTo>
                  <a:pt x="0" y="0"/>
                </a:moveTo>
                <a:lnTo>
                  <a:pt x="3031524" y="0"/>
                </a:lnTo>
                <a:lnTo>
                  <a:pt x="3031524" y="1273241"/>
                </a:lnTo>
                <a:lnTo>
                  <a:pt x="0" y="12732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169" y="9541327"/>
            <a:ext cx="18796339" cy="407670"/>
            <a:chOff x="0" y="0"/>
            <a:chExt cx="25061785" cy="543560"/>
          </a:xfrm>
        </p:grpSpPr>
        <p:sp>
          <p:nvSpPr>
            <p:cNvPr id="3" name="TextBox 3"/>
            <p:cNvSpPr txBox="1"/>
            <p:nvPr/>
          </p:nvSpPr>
          <p:spPr>
            <a:xfrm>
              <a:off x="7951598" y="-57150"/>
              <a:ext cx="9176144" cy="600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latin typeface="Alatsi Bold"/>
                </a:rPr>
                <a:t>FSCJ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204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AutoShape 5"/>
            <p:cNvSpPr/>
            <p:nvPr/>
          </p:nvSpPr>
          <p:spPr>
            <a:xfrm>
              <a:off x="15587895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4399769" y="678731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5715000" y="-633290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553980" y="222250"/>
            <a:ext cx="13180039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000000"/>
                </a:solidFill>
                <a:latin typeface="Alatsi Bold"/>
              </a:rPr>
              <a:t>STUDENT SUPPORT SERVICES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5569" y="2476242"/>
            <a:ext cx="16633731" cy="3731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0518" lvl="1" indent="-380259">
              <a:lnSpc>
                <a:spcPts val="4931"/>
              </a:lnSpc>
              <a:buFont typeface="Arial"/>
              <a:buChar char="•"/>
            </a:pPr>
            <a:r>
              <a:rPr lang="en-US" sz="3522" dirty="0">
                <a:solidFill>
                  <a:srgbClr val="000000"/>
                </a:solidFill>
                <a:latin typeface="Alatsi Bold"/>
              </a:rPr>
              <a:t>Students with IEP’s/504's must register for accommodations </a:t>
            </a:r>
            <a:r>
              <a:rPr lang="en-US" sz="3522" u="sng" dirty="0">
                <a:solidFill>
                  <a:srgbClr val="000000"/>
                </a:solidFill>
                <a:latin typeface="Alatsi Bold"/>
              </a:rPr>
              <a:t>each semester </a:t>
            </a:r>
            <a:r>
              <a:rPr lang="en-US" sz="3522" dirty="0">
                <a:solidFill>
                  <a:srgbClr val="000000"/>
                </a:solidFill>
                <a:latin typeface="Alatsi Bold"/>
              </a:rPr>
              <a:t>with FSCJ and provide documentation BEFORE the beginning of classes </a:t>
            </a:r>
          </a:p>
          <a:p>
            <a:pPr marL="760518" lvl="1" indent="-380259">
              <a:lnSpc>
                <a:spcPts val="4931"/>
              </a:lnSpc>
              <a:buFont typeface="Arial"/>
              <a:buChar char="•"/>
            </a:pPr>
            <a:r>
              <a:rPr lang="en-US" sz="3522" dirty="0">
                <a:solidFill>
                  <a:srgbClr val="000000"/>
                </a:solidFill>
                <a:latin typeface="Alatsi Bold"/>
              </a:rPr>
              <a:t>Documentation required must be current and may be different from what was required by NCSD</a:t>
            </a:r>
          </a:p>
          <a:p>
            <a:pPr marL="760518" lvl="1" indent="-380259">
              <a:lnSpc>
                <a:spcPts val="4931"/>
              </a:lnSpc>
              <a:buFont typeface="Arial"/>
              <a:buChar char="•"/>
            </a:pPr>
            <a:r>
              <a:rPr lang="en-US" sz="3522" dirty="0">
                <a:solidFill>
                  <a:srgbClr val="000000"/>
                </a:solidFill>
                <a:latin typeface="Alatsi Bold"/>
              </a:rPr>
              <a:t>Accommodations may be different from what is provided by NCSD</a:t>
            </a:r>
          </a:p>
          <a:p>
            <a:pPr marL="760518" lvl="1" indent="-380259">
              <a:lnSpc>
                <a:spcPts val="4931"/>
              </a:lnSpc>
              <a:buFont typeface="Arial"/>
              <a:buChar char="•"/>
            </a:pPr>
            <a:r>
              <a:rPr lang="en-US" sz="3522" dirty="0">
                <a:solidFill>
                  <a:srgbClr val="000000"/>
                </a:solidFill>
                <a:latin typeface="Alatsi Bold"/>
              </a:rPr>
              <a:t>To register, visit FSCJ Student Support Services website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0C7C6F4-3A4B-40E1-AFB4-9D60989D7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2080" y="1890845"/>
            <a:ext cx="5003742" cy="74987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13C0417-8B18-4A00-A102-329302702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898" y="1890846"/>
            <a:ext cx="4224933" cy="74987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9B89069-845D-481E-8785-6C8F84D5E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932" y="1892033"/>
            <a:ext cx="3920929" cy="748686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254169" y="9541327"/>
            <a:ext cx="18796339" cy="407670"/>
            <a:chOff x="0" y="0"/>
            <a:chExt cx="25061785" cy="543560"/>
          </a:xfrm>
        </p:grpSpPr>
        <p:sp>
          <p:nvSpPr>
            <p:cNvPr id="3" name="TextBox 3"/>
            <p:cNvSpPr txBox="1"/>
            <p:nvPr/>
          </p:nvSpPr>
          <p:spPr>
            <a:xfrm>
              <a:off x="7951598" y="-57150"/>
              <a:ext cx="9176144" cy="600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latin typeface="Alatsi Bold"/>
                </a:rPr>
                <a:t>FSCJ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204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AutoShape 5"/>
            <p:cNvSpPr/>
            <p:nvPr/>
          </p:nvSpPr>
          <p:spPr>
            <a:xfrm>
              <a:off x="15587895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4399769" y="678731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5867400" y="-849034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553980" y="222250"/>
            <a:ext cx="13180039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000000"/>
                </a:solidFill>
                <a:latin typeface="Alatsi Bold"/>
              </a:rPr>
              <a:t>MAINTAINING ELIGIBILITY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03516" y="2641839"/>
            <a:ext cx="5514961" cy="6548665"/>
            <a:chOff x="0" y="0"/>
            <a:chExt cx="7353281" cy="8731553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7353281" cy="8731553"/>
              <a:chOff x="0" y="0"/>
              <a:chExt cx="1375660" cy="163350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375660" cy="1633509"/>
              </a:xfrm>
              <a:custGeom>
                <a:avLst/>
                <a:gdLst/>
                <a:ahLst/>
                <a:cxnLst/>
                <a:rect l="l" t="t" r="r" b="b"/>
                <a:pathLst>
                  <a:path w="1375660" h="1633509">
                    <a:moveTo>
                      <a:pt x="75593" y="0"/>
                    </a:moveTo>
                    <a:lnTo>
                      <a:pt x="1300067" y="0"/>
                    </a:lnTo>
                    <a:cubicBezTo>
                      <a:pt x="1341816" y="0"/>
                      <a:pt x="1375660" y="33844"/>
                      <a:pt x="1375660" y="75593"/>
                    </a:cubicBezTo>
                    <a:lnTo>
                      <a:pt x="1375660" y="1557916"/>
                    </a:lnTo>
                    <a:cubicBezTo>
                      <a:pt x="1375660" y="1599664"/>
                      <a:pt x="1341816" y="1633509"/>
                      <a:pt x="1300067" y="1633509"/>
                    </a:cubicBezTo>
                    <a:lnTo>
                      <a:pt x="75593" y="1633509"/>
                    </a:lnTo>
                    <a:cubicBezTo>
                      <a:pt x="33844" y="1633509"/>
                      <a:pt x="0" y="1599664"/>
                      <a:pt x="0" y="1557916"/>
                    </a:cubicBezTo>
                    <a:lnTo>
                      <a:pt x="0" y="75593"/>
                    </a:lnTo>
                    <a:cubicBezTo>
                      <a:pt x="0" y="33844"/>
                      <a:pt x="33844" y="0"/>
                      <a:pt x="75593" y="0"/>
                    </a:cubicBezTo>
                    <a:close/>
                  </a:path>
                </a:pathLst>
              </a:custGeom>
              <a:solidFill>
                <a:srgbClr val="E9C7C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375660" cy="16716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576743" y="134466"/>
              <a:ext cx="6413713" cy="82032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4786" lvl="1" indent="-377393">
                <a:lnSpc>
                  <a:spcPts val="4894"/>
                </a:lnSpc>
                <a:buFont typeface="Arial"/>
                <a:buChar char="•"/>
              </a:pPr>
              <a:r>
                <a:rPr lang="en-US" sz="3495">
                  <a:solidFill>
                    <a:srgbClr val="000000"/>
                  </a:solidFill>
                  <a:latin typeface="Alatsi Bold"/>
                </a:rPr>
                <a:t>Guidelines in the contract between NCSD and FSCJ</a:t>
              </a:r>
            </a:p>
            <a:p>
              <a:pPr marL="754786" lvl="1" indent="-377393">
                <a:lnSpc>
                  <a:spcPts val="4894"/>
                </a:lnSpc>
                <a:buFont typeface="Arial"/>
                <a:buChar char="•"/>
              </a:pPr>
              <a:r>
                <a:rPr lang="en-US" sz="3495">
                  <a:solidFill>
                    <a:srgbClr val="000000"/>
                  </a:solidFill>
                  <a:latin typeface="Alatsi Bold"/>
                </a:rPr>
                <a:t>NCSD Code of Conduct</a:t>
              </a:r>
            </a:p>
            <a:p>
              <a:pPr marL="754786" lvl="1" indent="-377393">
                <a:lnSpc>
                  <a:spcPts val="4894"/>
                </a:lnSpc>
                <a:buFont typeface="Arial"/>
                <a:buChar char="•"/>
              </a:pPr>
              <a:r>
                <a:rPr lang="en-US" sz="3495">
                  <a:solidFill>
                    <a:srgbClr val="000000"/>
                  </a:solidFill>
                  <a:latin typeface="Alatsi Bold"/>
                </a:rPr>
                <a:t>FSCJ Expectations of Student Conduct</a:t>
              </a:r>
            </a:p>
            <a:p>
              <a:pPr marL="754786" lvl="1" indent="-377393">
                <a:lnSpc>
                  <a:spcPts val="4894"/>
                </a:lnSpc>
                <a:buFont typeface="Arial"/>
                <a:buChar char="•"/>
              </a:pPr>
              <a:r>
                <a:rPr lang="en-US" sz="3495">
                  <a:solidFill>
                    <a:srgbClr val="000000"/>
                  </a:solidFill>
                  <a:latin typeface="Alatsi Bold"/>
                </a:rPr>
                <a:t>Self-advocacy</a:t>
              </a:r>
            </a:p>
            <a:p>
              <a:pPr marL="754786" lvl="1" indent="-377393">
                <a:lnSpc>
                  <a:spcPts val="4894"/>
                </a:lnSpc>
                <a:buFont typeface="Arial"/>
                <a:buChar char="•"/>
              </a:pPr>
              <a:r>
                <a:rPr lang="en-US" sz="3495">
                  <a:solidFill>
                    <a:srgbClr val="000000"/>
                  </a:solidFill>
                  <a:latin typeface="Alatsi Bold"/>
                </a:rPr>
                <a:t>Attend ALL mandatory meetings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239715" y="1962530"/>
            <a:ext cx="4224934" cy="679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7"/>
              </a:lnSpc>
            </a:pPr>
            <a:r>
              <a:rPr lang="en-US" sz="4005">
                <a:solidFill>
                  <a:srgbClr val="000000"/>
                </a:solidFill>
                <a:latin typeface="Alatsi Bold"/>
              </a:rPr>
              <a:t>Read and Adhere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386520" y="2641839"/>
            <a:ext cx="5514961" cy="6548665"/>
            <a:chOff x="0" y="0"/>
            <a:chExt cx="7353281" cy="8731553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7353281" cy="8731553"/>
              <a:chOff x="0" y="0"/>
              <a:chExt cx="1375660" cy="1633509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375660" cy="1633509"/>
              </a:xfrm>
              <a:custGeom>
                <a:avLst/>
                <a:gdLst/>
                <a:ahLst/>
                <a:cxnLst/>
                <a:rect l="l" t="t" r="r" b="b"/>
                <a:pathLst>
                  <a:path w="1375660" h="1633509">
                    <a:moveTo>
                      <a:pt x="75593" y="0"/>
                    </a:moveTo>
                    <a:lnTo>
                      <a:pt x="1300067" y="0"/>
                    </a:lnTo>
                    <a:cubicBezTo>
                      <a:pt x="1341816" y="0"/>
                      <a:pt x="1375660" y="33844"/>
                      <a:pt x="1375660" y="75593"/>
                    </a:cubicBezTo>
                    <a:lnTo>
                      <a:pt x="1375660" y="1557916"/>
                    </a:lnTo>
                    <a:cubicBezTo>
                      <a:pt x="1375660" y="1599664"/>
                      <a:pt x="1341816" y="1633509"/>
                      <a:pt x="1300067" y="1633509"/>
                    </a:cubicBezTo>
                    <a:lnTo>
                      <a:pt x="75593" y="1633509"/>
                    </a:lnTo>
                    <a:cubicBezTo>
                      <a:pt x="33844" y="1633509"/>
                      <a:pt x="0" y="1599664"/>
                      <a:pt x="0" y="1557916"/>
                    </a:cubicBezTo>
                    <a:lnTo>
                      <a:pt x="0" y="75593"/>
                    </a:lnTo>
                    <a:cubicBezTo>
                      <a:pt x="0" y="33844"/>
                      <a:pt x="33844" y="0"/>
                      <a:pt x="75593" y="0"/>
                    </a:cubicBezTo>
                    <a:close/>
                  </a:path>
                </a:pathLst>
              </a:custGeom>
              <a:solidFill>
                <a:srgbClr val="E9C7C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1375660" cy="16716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576743" y="134466"/>
              <a:ext cx="6413713" cy="82032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4786" lvl="1" indent="-377393">
                <a:lnSpc>
                  <a:spcPts val="4894"/>
                </a:lnSpc>
                <a:buFont typeface="Arial"/>
                <a:buChar char="•"/>
              </a:pPr>
              <a:r>
                <a:rPr lang="en-US" sz="3495">
                  <a:solidFill>
                    <a:srgbClr val="000000"/>
                  </a:solidFill>
                  <a:latin typeface="Alatsi Bold"/>
                </a:rPr>
                <a:t>Minimum cumulative unweighted 3.0 HS and 2.0 FSCJ</a:t>
              </a:r>
            </a:p>
            <a:p>
              <a:pPr marL="754786" lvl="1" indent="-377393">
                <a:lnSpc>
                  <a:spcPts val="4894"/>
                </a:lnSpc>
                <a:buFont typeface="Arial"/>
                <a:buChar char="•"/>
              </a:pPr>
              <a:r>
                <a:rPr lang="en-US" sz="3495">
                  <a:solidFill>
                    <a:srgbClr val="000000"/>
                  </a:solidFill>
                  <a:latin typeface="Alatsi Bold"/>
                </a:rPr>
                <a:t>C’s will drop your HS GPA &amp; may impact admissions to future programs</a:t>
              </a:r>
            </a:p>
            <a:p>
              <a:pPr marL="754786" lvl="1" indent="-377393">
                <a:lnSpc>
                  <a:spcPts val="4894"/>
                </a:lnSpc>
                <a:buFont typeface="Arial"/>
                <a:buChar char="•"/>
              </a:pPr>
              <a:r>
                <a:rPr lang="en-US" sz="3495">
                  <a:solidFill>
                    <a:srgbClr val="000000"/>
                  </a:solidFill>
                  <a:latin typeface="Alatsi Bold"/>
                </a:rPr>
                <a:t>There is no grade recovery between semesters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7031533" y="1962530"/>
            <a:ext cx="4224934" cy="679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7"/>
              </a:lnSpc>
            </a:pPr>
            <a:r>
              <a:rPr lang="en-US" sz="4005">
                <a:solidFill>
                  <a:srgbClr val="000000"/>
                </a:solidFill>
                <a:latin typeface="Alatsi Bold"/>
              </a:rPr>
              <a:t>Maintain Your GPA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2472980" y="2622789"/>
            <a:ext cx="5514961" cy="6548665"/>
            <a:chOff x="0" y="0"/>
            <a:chExt cx="7353281" cy="8731553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7353281" cy="8731553"/>
              <a:chOff x="0" y="0"/>
              <a:chExt cx="1375660" cy="1633509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375660" cy="1633509"/>
              </a:xfrm>
              <a:custGeom>
                <a:avLst/>
                <a:gdLst/>
                <a:ahLst/>
                <a:cxnLst/>
                <a:rect l="l" t="t" r="r" b="b"/>
                <a:pathLst>
                  <a:path w="1375660" h="1633509">
                    <a:moveTo>
                      <a:pt x="75593" y="0"/>
                    </a:moveTo>
                    <a:lnTo>
                      <a:pt x="1300067" y="0"/>
                    </a:lnTo>
                    <a:cubicBezTo>
                      <a:pt x="1341816" y="0"/>
                      <a:pt x="1375660" y="33844"/>
                      <a:pt x="1375660" y="75593"/>
                    </a:cubicBezTo>
                    <a:lnTo>
                      <a:pt x="1375660" y="1557916"/>
                    </a:lnTo>
                    <a:cubicBezTo>
                      <a:pt x="1375660" y="1599664"/>
                      <a:pt x="1341816" y="1633509"/>
                      <a:pt x="1300067" y="1633509"/>
                    </a:cubicBezTo>
                    <a:lnTo>
                      <a:pt x="75593" y="1633509"/>
                    </a:lnTo>
                    <a:cubicBezTo>
                      <a:pt x="33844" y="1633509"/>
                      <a:pt x="0" y="1599664"/>
                      <a:pt x="0" y="1557916"/>
                    </a:cubicBezTo>
                    <a:lnTo>
                      <a:pt x="0" y="75593"/>
                    </a:lnTo>
                    <a:cubicBezTo>
                      <a:pt x="0" y="33844"/>
                      <a:pt x="33844" y="0"/>
                      <a:pt x="75593" y="0"/>
                    </a:cubicBezTo>
                    <a:close/>
                  </a:path>
                </a:pathLst>
              </a:custGeom>
              <a:solidFill>
                <a:srgbClr val="E9C7C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38100"/>
                <a:ext cx="1375660" cy="16716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576743" y="134466"/>
              <a:ext cx="6413713" cy="82032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4786" lvl="1" indent="-377393">
                <a:lnSpc>
                  <a:spcPts val="4894"/>
                </a:lnSpc>
                <a:buFont typeface="Arial"/>
                <a:buChar char="•"/>
              </a:pPr>
              <a:r>
                <a:rPr lang="en-US" sz="3495">
                  <a:solidFill>
                    <a:srgbClr val="000000"/>
                  </a:solidFill>
                  <a:latin typeface="Alatsi Bold"/>
                </a:rPr>
                <a:t>Dropped for nonattendance or failure to attend in person and/or online class</a:t>
              </a:r>
            </a:p>
            <a:p>
              <a:pPr marL="754786" lvl="1" indent="-377393">
                <a:lnSpc>
                  <a:spcPts val="4894"/>
                </a:lnSpc>
                <a:buFont typeface="Arial"/>
                <a:buChar char="•"/>
              </a:pPr>
              <a:r>
                <a:rPr lang="en-US" sz="3495">
                  <a:solidFill>
                    <a:srgbClr val="000000"/>
                  </a:solidFill>
                  <a:latin typeface="Alatsi Bold"/>
                </a:rPr>
                <a:t>Earn a D, F, or W</a:t>
              </a:r>
            </a:p>
            <a:p>
              <a:pPr marL="754786" lvl="1" indent="-377393">
                <a:lnSpc>
                  <a:spcPts val="4894"/>
                </a:lnSpc>
                <a:buFont typeface="Arial"/>
                <a:buChar char="•"/>
              </a:pPr>
              <a:r>
                <a:rPr lang="en-US" sz="3495">
                  <a:solidFill>
                    <a:srgbClr val="000000"/>
                  </a:solidFill>
                  <a:latin typeface="Alatsi Bold"/>
                </a:rPr>
                <a:t>Two bad grades and you are out of the program</a:t>
              </a:r>
            </a:p>
            <a:p>
              <a:pPr>
                <a:lnSpc>
                  <a:spcPts val="4894"/>
                </a:lnSpc>
              </a:pPr>
              <a:endParaRPr lang="en-US" sz="3495">
                <a:solidFill>
                  <a:srgbClr val="000000"/>
                </a:solidFill>
                <a:latin typeface="Alatsi Bold"/>
              </a:endParaRP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2795487" y="1962530"/>
            <a:ext cx="4869947" cy="679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7"/>
              </a:lnSpc>
            </a:pPr>
            <a:r>
              <a:rPr lang="en-US" sz="4005">
                <a:solidFill>
                  <a:srgbClr val="000000"/>
                </a:solidFill>
                <a:latin typeface="Alatsi Bold"/>
              </a:rPr>
              <a:t>Unsatisfactory Grades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169" y="9541327"/>
            <a:ext cx="18796339" cy="407670"/>
            <a:chOff x="0" y="0"/>
            <a:chExt cx="25061785" cy="543560"/>
          </a:xfrm>
        </p:grpSpPr>
        <p:sp>
          <p:nvSpPr>
            <p:cNvPr id="3" name="TextBox 3"/>
            <p:cNvSpPr txBox="1"/>
            <p:nvPr/>
          </p:nvSpPr>
          <p:spPr>
            <a:xfrm>
              <a:off x="7951598" y="-57150"/>
              <a:ext cx="9176144" cy="600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latin typeface="Alatsi Bold"/>
                </a:rPr>
                <a:t>FSCJ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204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AutoShape 5"/>
            <p:cNvSpPr/>
            <p:nvPr/>
          </p:nvSpPr>
          <p:spPr>
            <a:xfrm>
              <a:off x="15587895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4399769" y="678731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5393859" y="-458104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553980" y="222250"/>
            <a:ext cx="13180039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000000"/>
                </a:solidFill>
                <a:latin typeface="Alatsi Bold"/>
              </a:rPr>
              <a:t>PROBATION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5569" y="2819142"/>
            <a:ext cx="16633731" cy="3691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0518" lvl="1" indent="-380259">
              <a:lnSpc>
                <a:spcPts val="4931"/>
              </a:lnSpc>
              <a:buFont typeface="Arial"/>
              <a:buChar char="•"/>
            </a:pPr>
            <a:r>
              <a:rPr lang="en-US" sz="3522">
                <a:solidFill>
                  <a:srgbClr val="000000"/>
                </a:solidFill>
                <a:latin typeface="Alatsi Bold"/>
              </a:rPr>
              <a:t>If earned a D, F, W, or NA, students can apply for probation</a:t>
            </a:r>
          </a:p>
          <a:p>
            <a:pPr marL="760518" lvl="1" indent="-380259">
              <a:lnSpc>
                <a:spcPts val="4931"/>
              </a:lnSpc>
              <a:buFont typeface="Arial"/>
              <a:buChar char="•"/>
            </a:pPr>
            <a:r>
              <a:rPr lang="en-US" sz="3522">
                <a:solidFill>
                  <a:srgbClr val="000000"/>
                </a:solidFill>
                <a:latin typeface="Alatsi Bold"/>
              </a:rPr>
              <a:t>Electronic form sent out by your counselor</a:t>
            </a:r>
          </a:p>
          <a:p>
            <a:pPr marL="760518" lvl="1" indent="-380259">
              <a:lnSpc>
                <a:spcPts val="4931"/>
              </a:lnSpc>
              <a:buFont typeface="Arial"/>
              <a:buChar char="•"/>
            </a:pPr>
            <a:r>
              <a:rPr lang="en-US" sz="3522">
                <a:solidFill>
                  <a:srgbClr val="000000"/>
                </a:solidFill>
                <a:latin typeface="Alatsi Bold"/>
              </a:rPr>
              <a:t>Students are required to submit documentation as to why they earned the grade</a:t>
            </a:r>
          </a:p>
          <a:p>
            <a:pPr marL="760518" lvl="1" indent="-380259">
              <a:lnSpc>
                <a:spcPts val="4931"/>
              </a:lnSpc>
              <a:buFont typeface="Arial"/>
              <a:buChar char="•"/>
            </a:pPr>
            <a:r>
              <a:rPr lang="en-US" sz="3522">
                <a:solidFill>
                  <a:srgbClr val="000000"/>
                </a:solidFill>
                <a:latin typeface="Alatsi Bold"/>
              </a:rPr>
              <a:t>If approved, students are limited to one or two classes for the next semester</a:t>
            </a:r>
          </a:p>
          <a:p>
            <a:pPr marL="760518" lvl="1" indent="-380259">
              <a:lnSpc>
                <a:spcPts val="4931"/>
              </a:lnSpc>
              <a:buFont typeface="Arial"/>
              <a:buChar char="•"/>
            </a:pPr>
            <a:r>
              <a:rPr lang="en-US" sz="3522">
                <a:solidFill>
                  <a:srgbClr val="000000"/>
                </a:solidFill>
                <a:latin typeface="Alatsi Bold"/>
              </a:rPr>
              <a:t>If students earn two bad grades throughout their time in dual enrollment, they will be removed from the program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169" y="9541327"/>
            <a:ext cx="18796339" cy="407670"/>
            <a:chOff x="0" y="0"/>
            <a:chExt cx="25061785" cy="543560"/>
          </a:xfrm>
        </p:grpSpPr>
        <p:sp>
          <p:nvSpPr>
            <p:cNvPr id="3" name="TextBox 3"/>
            <p:cNvSpPr txBox="1"/>
            <p:nvPr/>
          </p:nvSpPr>
          <p:spPr>
            <a:xfrm>
              <a:off x="7951598" y="-57150"/>
              <a:ext cx="9176144" cy="600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latin typeface="Alatsi Bold"/>
                </a:rPr>
                <a:t>FSCJ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204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AutoShape 5"/>
            <p:cNvSpPr/>
            <p:nvPr/>
          </p:nvSpPr>
          <p:spPr>
            <a:xfrm>
              <a:off x="15587895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4399769" y="678731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6489234" y="-1061354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91793" y="222250"/>
            <a:ext cx="17704414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dirty="0">
                <a:solidFill>
                  <a:srgbClr val="000000"/>
                </a:solidFill>
                <a:latin typeface="Alatsi Bold"/>
              </a:rPr>
              <a:t>WHAT DOES MY COORDINATOR DO?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5569" y="2476242"/>
            <a:ext cx="16633731" cy="4930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0518" lvl="1" indent="-380259">
              <a:lnSpc>
                <a:spcPts val="4931"/>
              </a:lnSpc>
              <a:buFont typeface="Arial"/>
              <a:buChar char="•"/>
            </a:pPr>
            <a:r>
              <a:rPr lang="en-US" sz="3522">
                <a:solidFill>
                  <a:srgbClr val="000000"/>
                </a:solidFill>
                <a:latin typeface="Alatsi Bold"/>
              </a:rPr>
              <a:t>Coordinator registers students for all college classes</a:t>
            </a:r>
          </a:p>
          <a:p>
            <a:pPr marL="760518" lvl="1" indent="-380259">
              <a:lnSpc>
                <a:spcPts val="4931"/>
              </a:lnSpc>
              <a:buFont typeface="Arial"/>
              <a:buChar char="•"/>
            </a:pPr>
            <a:r>
              <a:rPr lang="en-US" sz="3522">
                <a:solidFill>
                  <a:srgbClr val="000000"/>
                </a:solidFill>
                <a:latin typeface="Alatsi Bold"/>
              </a:rPr>
              <a:t>Available to students for advising appointments</a:t>
            </a:r>
          </a:p>
          <a:p>
            <a:pPr marL="1521036" lvl="2" indent="-507012">
              <a:lnSpc>
                <a:spcPts val="4931"/>
              </a:lnSpc>
              <a:buFont typeface="Arial"/>
              <a:buChar char="⚬"/>
            </a:pPr>
            <a:r>
              <a:rPr lang="en-US" sz="3522">
                <a:solidFill>
                  <a:srgbClr val="000000"/>
                </a:solidFill>
                <a:latin typeface="Alatsi Bold"/>
              </a:rPr>
              <a:t>Aim to cover classes toward an AA degree and intended major</a:t>
            </a:r>
          </a:p>
          <a:p>
            <a:pPr marL="1521036" lvl="2" indent="-507012">
              <a:lnSpc>
                <a:spcPts val="4931"/>
              </a:lnSpc>
              <a:buFont typeface="Arial"/>
              <a:buChar char="⚬"/>
            </a:pPr>
            <a:r>
              <a:rPr lang="en-US" sz="3522">
                <a:solidFill>
                  <a:srgbClr val="000000"/>
                </a:solidFill>
                <a:latin typeface="Alatsi Bold"/>
              </a:rPr>
              <a:t>On high school campus every other Wednesday</a:t>
            </a:r>
          </a:p>
          <a:p>
            <a:pPr marL="1521036" lvl="2" indent="-507012">
              <a:lnSpc>
                <a:spcPts val="4931"/>
              </a:lnSpc>
              <a:buFont typeface="Arial"/>
              <a:buChar char="⚬"/>
            </a:pPr>
            <a:r>
              <a:rPr lang="en-US" sz="3522">
                <a:solidFill>
                  <a:srgbClr val="000000"/>
                </a:solidFill>
                <a:latin typeface="Alatsi Bold"/>
              </a:rPr>
              <a:t>Counselor will send out sign-up link</a:t>
            </a:r>
          </a:p>
          <a:p>
            <a:pPr>
              <a:lnSpc>
                <a:spcPts val="4931"/>
              </a:lnSpc>
            </a:pPr>
            <a:endParaRPr lang="en-US" sz="3522">
              <a:solidFill>
                <a:srgbClr val="000000"/>
              </a:solidFill>
              <a:latin typeface="Alatsi Bold"/>
            </a:endParaRPr>
          </a:p>
          <a:p>
            <a:pPr>
              <a:lnSpc>
                <a:spcPts val="4931"/>
              </a:lnSpc>
            </a:pPr>
            <a:endParaRPr lang="en-US" sz="3522">
              <a:solidFill>
                <a:srgbClr val="000000"/>
              </a:solidFill>
              <a:latin typeface="Alatsi Bold"/>
            </a:endParaRPr>
          </a:p>
          <a:p>
            <a:pPr>
              <a:lnSpc>
                <a:spcPts val="4931"/>
              </a:lnSpc>
            </a:pPr>
            <a:endParaRPr lang="en-US" sz="3522">
              <a:solidFill>
                <a:srgbClr val="000000"/>
              </a:solidFill>
              <a:latin typeface="Alatsi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3549277" y="6080125"/>
            <a:ext cx="11189446" cy="1643819"/>
            <a:chOff x="0" y="0"/>
            <a:chExt cx="14919261" cy="2191758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4919261" cy="2191758"/>
              <a:chOff x="0" y="0"/>
              <a:chExt cx="2709349" cy="39802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709349" cy="398025"/>
              </a:xfrm>
              <a:custGeom>
                <a:avLst/>
                <a:gdLst/>
                <a:ahLst/>
                <a:cxnLst/>
                <a:rect l="l" t="t" r="r" b="b"/>
                <a:pathLst>
                  <a:path w="2709349" h="398025">
                    <a:moveTo>
                      <a:pt x="38382" y="0"/>
                    </a:moveTo>
                    <a:lnTo>
                      <a:pt x="2670967" y="0"/>
                    </a:lnTo>
                    <a:cubicBezTo>
                      <a:pt x="2681147" y="0"/>
                      <a:pt x="2690910" y="4044"/>
                      <a:pt x="2698108" y="11242"/>
                    </a:cubicBezTo>
                    <a:cubicBezTo>
                      <a:pt x="2705306" y="18440"/>
                      <a:pt x="2709349" y="28202"/>
                      <a:pt x="2709349" y="38382"/>
                    </a:cubicBezTo>
                    <a:lnTo>
                      <a:pt x="2709349" y="359643"/>
                    </a:lnTo>
                    <a:cubicBezTo>
                      <a:pt x="2709349" y="369823"/>
                      <a:pt x="2705306" y="379585"/>
                      <a:pt x="2698108" y="386783"/>
                    </a:cubicBezTo>
                    <a:cubicBezTo>
                      <a:pt x="2690910" y="393981"/>
                      <a:pt x="2681147" y="398025"/>
                      <a:pt x="2670967" y="398025"/>
                    </a:cubicBezTo>
                    <a:lnTo>
                      <a:pt x="38382" y="398025"/>
                    </a:lnTo>
                    <a:cubicBezTo>
                      <a:pt x="28202" y="398025"/>
                      <a:pt x="18440" y="393981"/>
                      <a:pt x="11242" y="386783"/>
                    </a:cubicBezTo>
                    <a:cubicBezTo>
                      <a:pt x="4044" y="379585"/>
                      <a:pt x="0" y="369823"/>
                      <a:pt x="0" y="359643"/>
                    </a:cubicBezTo>
                    <a:lnTo>
                      <a:pt x="0" y="38382"/>
                    </a:lnTo>
                    <a:cubicBezTo>
                      <a:pt x="0" y="28202"/>
                      <a:pt x="4044" y="18440"/>
                      <a:pt x="11242" y="11242"/>
                    </a:cubicBezTo>
                    <a:cubicBezTo>
                      <a:pt x="18440" y="4044"/>
                      <a:pt x="28202" y="0"/>
                      <a:pt x="38382" y="0"/>
                    </a:cubicBezTo>
                    <a:close/>
                  </a:path>
                </a:pathLst>
              </a:custGeom>
              <a:solidFill>
                <a:srgbClr val="E9C7C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2709349" cy="436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170169" y="140536"/>
              <a:ext cx="13012947" cy="16455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2"/>
                </a:lnSpc>
              </a:pPr>
              <a:r>
                <a:rPr lang="en-US" sz="3601">
                  <a:solidFill>
                    <a:srgbClr val="000000"/>
                  </a:solidFill>
                  <a:latin typeface="Alatsi Bold"/>
                </a:rPr>
                <a:t>Yulee 9:00 - 11:00 &amp; Fernandina 12:45 - 2:30</a:t>
              </a:r>
            </a:p>
            <a:p>
              <a:pPr>
                <a:lnSpc>
                  <a:spcPts val="5042"/>
                </a:lnSpc>
              </a:pPr>
              <a:r>
                <a:rPr lang="en-US" sz="3601">
                  <a:solidFill>
                    <a:srgbClr val="000000"/>
                  </a:solidFill>
                  <a:latin typeface="Alatsi Bold"/>
                </a:rPr>
                <a:t>Hilliard 9:00 - 11:00 &amp; West Nassau 12:45 - 2:30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2F16A57-737C-46AF-9208-B585B46A1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898579"/>
            <a:ext cx="4191000" cy="7498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AC113B-410D-423D-8504-EA60440BE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503714"/>
            <a:ext cx="5105400" cy="749873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254169" y="9541327"/>
            <a:ext cx="18796339" cy="407670"/>
            <a:chOff x="0" y="0"/>
            <a:chExt cx="25061785" cy="543560"/>
          </a:xfrm>
        </p:grpSpPr>
        <p:sp>
          <p:nvSpPr>
            <p:cNvPr id="3" name="TextBox 3"/>
            <p:cNvSpPr txBox="1"/>
            <p:nvPr/>
          </p:nvSpPr>
          <p:spPr>
            <a:xfrm>
              <a:off x="7951598" y="-57150"/>
              <a:ext cx="9176144" cy="600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latin typeface="Alatsi Bold"/>
                </a:rPr>
                <a:t>FSCJ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204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AutoShape 5"/>
            <p:cNvSpPr/>
            <p:nvPr/>
          </p:nvSpPr>
          <p:spPr>
            <a:xfrm>
              <a:off x="15587895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4399769" y="678731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5791200" y="-727690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553980" y="222250"/>
            <a:ext cx="13180039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000000"/>
                </a:solidFill>
                <a:latin typeface="Alatsi Bold"/>
              </a:rPr>
              <a:t>STUDENT ID’S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39715" y="2511275"/>
            <a:ext cx="9852011" cy="679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7"/>
              </a:lnSpc>
            </a:pPr>
            <a:r>
              <a:rPr lang="en-US" sz="4005">
                <a:solidFill>
                  <a:srgbClr val="000000"/>
                </a:solidFill>
                <a:latin typeface="Alatsi Bold"/>
              </a:rPr>
              <a:t>Why should I get one?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5569" y="3367887"/>
            <a:ext cx="16633731" cy="2453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0518" lvl="1" indent="-380259">
              <a:lnSpc>
                <a:spcPts val="4931"/>
              </a:lnSpc>
              <a:buFont typeface="Arial"/>
              <a:buChar char="•"/>
            </a:pPr>
            <a:r>
              <a:rPr lang="en-US" sz="3522" dirty="0">
                <a:solidFill>
                  <a:srgbClr val="000000"/>
                </a:solidFill>
                <a:latin typeface="Alatsi Bold"/>
              </a:rPr>
              <a:t>Must be worn while on campus</a:t>
            </a:r>
          </a:p>
          <a:p>
            <a:pPr marL="760518" lvl="1" indent="-380259">
              <a:lnSpc>
                <a:spcPts val="4931"/>
              </a:lnSpc>
              <a:buFont typeface="Arial"/>
              <a:buChar char="•"/>
            </a:pPr>
            <a:r>
              <a:rPr lang="en-US" sz="3522" dirty="0">
                <a:solidFill>
                  <a:srgbClr val="000000"/>
                </a:solidFill>
                <a:latin typeface="Alatsi Bold"/>
              </a:rPr>
              <a:t>Access to computer labs, tutoring, LLC, gyms, and recreation center</a:t>
            </a:r>
          </a:p>
          <a:p>
            <a:pPr marL="760518" lvl="1" indent="-380259">
              <a:lnSpc>
                <a:spcPts val="4931"/>
              </a:lnSpc>
              <a:buFont typeface="Arial"/>
              <a:buChar char="•"/>
            </a:pPr>
            <a:r>
              <a:rPr lang="en-US" sz="3522" dirty="0">
                <a:solidFill>
                  <a:srgbClr val="000000"/>
                </a:solidFill>
                <a:latin typeface="Alatsi Bold"/>
              </a:rPr>
              <a:t>Student Discounts</a:t>
            </a:r>
          </a:p>
          <a:p>
            <a:pPr>
              <a:lnSpc>
                <a:spcPts val="4931"/>
              </a:lnSpc>
            </a:pPr>
            <a:endParaRPr lang="en-US" sz="3522" dirty="0">
              <a:solidFill>
                <a:srgbClr val="000000"/>
              </a:solidFill>
              <a:latin typeface="Alatsi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39715" y="5935889"/>
            <a:ext cx="9852011" cy="679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7"/>
              </a:lnSpc>
            </a:pPr>
            <a:r>
              <a:rPr lang="en-US" sz="4005">
                <a:solidFill>
                  <a:srgbClr val="000000"/>
                </a:solidFill>
                <a:latin typeface="Alatsi Bold"/>
              </a:rPr>
              <a:t>How do I get one?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25569" y="6792501"/>
            <a:ext cx="16633731" cy="1834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0518" lvl="1" indent="-380259">
              <a:lnSpc>
                <a:spcPts val="4931"/>
              </a:lnSpc>
              <a:buFont typeface="Arial"/>
              <a:buChar char="•"/>
            </a:pPr>
            <a:r>
              <a:rPr lang="en-US" sz="3522" dirty="0">
                <a:solidFill>
                  <a:srgbClr val="000000"/>
                </a:solidFill>
                <a:latin typeface="Alatsi Bold"/>
              </a:rPr>
              <a:t>Visit the Library Learning Commons (LLC) on any campus</a:t>
            </a:r>
          </a:p>
          <a:p>
            <a:pPr marL="760518" lvl="1" indent="-380259">
              <a:lnSpc>
                <a:spcPts val="4931"/>
              </a:lnSpc>
              <a:buFont typeface="Arial"/>
              <a:buChar char="•"/>
            </a:pPr>
            <a:r>
              <a:rPr lang="en-US" sz="3522" dirty="0">
                <a:solidFill>
                  <a:srgbClr val="000000"/>
                </a:solidFill>
                <a:latin typeface="Alatsi Bold"/>
              </a:rPr>
              <a:t>Bring a form of ID</a:t>
            </a:r>
          </a:p>
          <a:p>
            <a:pPr>
              <a:lnSpc>
                <a:spcPts val="4931"/>
              </a:lnSpc>
            </a:pPr>
            <a:endParaRPr lang="en-US" sz="3522" dirty="0">
              <a:solidFill>
                <a:srgbClr val="000000"/>
              </a:solidFill>
              <a:latin typeface="Alatsi 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169" y="9541327"/>
            <a:ext cx="18796339" cy="407670"/>
            <a:chOff x="0" y="0"/>
            <a:chExt cx="25061785" cy="543560"/>
          </a:xfrm>
        </p:grpSpPr>
        <p:sp>
          <p:nvSpPr>
            <p:cNvPr id="3" name="TextBox 3"/>
            <p:cNvSpPr txBox="1"/>
            <p:nvPr/>
          </p:nvSpPr>
          <p:spPr>
            <a:xfrm>
              <a:off x="7951598" y="-57150"/>
              <a:ext cx="9176144" cy="600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latin typeface="Alatsi Bold"/>
                </a:rPr>
                <a:t>FSCJ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204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AutoShape 5"/>
            <p:cNvSpPr/>
            <p:nvPr/>
          </p:nvSpPr>
          <p:spPr>
            <a:xfrm>
              <a:off x="15587895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4399769" y="678731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5638800" y="-77874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2429791" y="1673225"/>
            <a:ext cx="3939957" cy="7896715"/>
          </a:xfrm>
          <a:custGeom>
            <a:avLst/>
            <a:gdLst/>
            <a:ahLst/>
            <a:cxnLst/>
            <a:rect l="l" t="t" r="r" b="b"/>
            <a:pathLst>
              <a:path w="3939957" h="7896715">
                <a:moveTo>
                  <a:pt x="0" y="0"/>
                </a:moveTo>
                <a:lnTo>
                  <a:pt x="3939957" y="0"/>
                </a:lnTo>
                <a:lnTo>
                  <a:pt x="3939957" y="7896716"/>
                </a:lnTo>
                <a:lnTo>
                  <a:pt x="0" y="78967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553980" y="222250"/>
            <a:ext cx="13180039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000000"/>
                </a:solidFill>
                <a:latin typeface="Alatsi Bold"/>
              </a:rPr>
              <a:t>PARKING DECALS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5569" y="3367887"/>
            <a:ext cx="8157946" cy="4311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0518" lvl="1" indent="-380259">
              <a:lnSpc>
                <a:spcPts val="4931"/>
              </a:lnSpc>
              <a:buFont typeface="Arial"/>
              <a:buChar char="•"/>
            </a:pPr>
            <a:r>
              <a:rPr lang="en-US" sz="3522">
                <a:solidFill>
                  <a:srgbClr val="000000"/>
                </a:solidFill>
                <a:latin typeface="Alatsi Bold"/>
              </a:rPr>
              <a:t>You need a decal to park on campus</a:t>
            </a:r>
          </a:p>
          <a:p>
            <a:pPr marL="760518" lvl="1" indent="-380259">
              <a:lnSpc>
                <a:spcPts val="4931"/>
              </a:lnSpc>
              <a:buFont typeface="Arial"/>
              <a:buChar char="•"/>
            </a:pPr>
            <a:r>
              <a:rPr lang="en-US" sz="3522">
                <a:solidFill>
                  <a:srgbClr val="000000"/>
                </a:solidFill>
                <a:latin typeface="Alatsi Bold"/>
              </a:rPr>
              <a:t>Register through myFSCJ under the Useful Links tile</a:t>
            </a:r>
          </a:p>
          <a:p>
            <a:pPr marL="1521036" lvl="2" indent="-507012">
              <a:lnSpc>
                <a:spcPts val="4931"/>
              </a:lnSpc>
              <a:buFont typeface="Arial"/>
              <a:buChar char="⚬"/>
            </a:pPr>
            <a:r>
              <a:rPr lang="en-US" sz="3522">
                <a:solidFill>
                  <a:srgbClr val="000000"/>
                </a:solidFill>
                <a:latin typeface="Alatsi Bold"/>
              </a:rPr>
              <a:t>Will need a copy of Vehicle Registration and Insurance with picking up decal from security</a:t>
            </a:r>
          </a:p>
          <a:p>
            <a:pPr>
              <a:lnSpc>
                <a:spcPts val="4931"/>
              </a:lnSpc>
            </a:pPr>
            <a:endParaRPr lang="en-US" sz="3522">
              <a:solidFill>
                <a:srgbClr val="000000"/>
              </a:solidFill>
              <a:latin typeface="Alatsi Bold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9398266" y="6752970"/>
            <a:ext cx="3031524" cy="1273240"/>
          </a:xfrm>
          <a:custGeom>
            <a:avLst/>
            <a:gdLst/>
            <a:ahLst/>
            <a:cxnLst/>
            <a:rect l="l" t="t" r="r" b="b"/>
            <a:pathLst>
              <a:path w="3031524" h="1273240">
                <a:moveTo>
                  <a:pt x="0" y="0"/>
                </a:moveTo>
                <a:lnTo>
                  <a:pt x="3031525" y="0"/>
                </a:lnTo>
                <a:lnTo>
                  <a:pt x="3031525" y="1273241"/>
                </a:lnTo>
                <a:lnTo>
                  <a:pt x="0" y="12732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169" y="9541327"/>
            <a:ext cx="18796339" cy="407670"/>
            <a:chOff x="0" y="0"/>
            <a:chExt cx="25061785" cy="543560"/>
          </a:xfrm>
        </p:grpSpPr>
        <p:sp>
          <p:nvSpPr>
            <p:cNvPr id="3" name="TextBox 3"/>
            <p:cNvSpPr txBox="1"/>
            <p:nvPr/>
          </p:nvSpPr>
          <p:spPr>
            <a:xfrm>
              <a:off x="7951598" y="-57150"/>
              <a:ext cx="9176144" cy="600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latin typeface="Alatsi Bold"/>
                </a:rPr>
                <a:t>FSCJ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204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AutoShape 5"/>
            <p:cNvSpPr/>
            <p:nvPr/>
          </p:nvSpPr>
          <p:spPr>
            <a:xfrm>
              <a:off x="15587895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4399769" y="678731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5562600" y="-716104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672620" y="2133481"/>
            <a:ext cx="6227438" cy="6227438"/>
          </a:xfrm>
          <a:custGeom>
            <a:avLst/>
            <a:gdLst/>
            <a:ahLst/>
            <a:cxnLst/>
            <a:rect l="l" t="t" r="r" b="b"/>
            <a:pathLst>
              <a:path w="6227438" h="6227438">
                <a:moveTo>
                  <a:pt x="0" y="0"/>
                </a:moveTo>
                <a:lnTo>
                  <a:pt x="6227437" y="0"/>
                </a:lnTo>
                <a:lnTo>
                  <a:pt x="6227437" y="6227438"/>
                </a:lnTo>
                <a:lnTo>
                  <a:pt x="0" y="62274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553980" y="222250"/>
            <a:ext cx="13180039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000000"/>
                </a:solidFill>
                <a:latin typeface="Alatsi Bold"/>
              </a:rPr>
              <a:t>FSCJ SAFE APP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5569" y="3367887"/>
            <a:ext cx="9424039" cy="3691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0518" lvl="1" indent="-380259">
              <a:lnSpc>
                <a:spcPts val="4931"/>
              </a:lnSpc>
              <a:buFont typeface="Arial"/>
              <a:buChar char="•"/>
            </a:pPr>
            <a:r>
              <a:rPr lang="en-US" sz="3522">
                <a:solidFill>
                  <a:srgbClr val="000000"/>
                </a:solidFill>
                <a:latin typeface="Alatsi Bold"/>
              </a:rPr>
              <a:t>An essential tool to enhance your safety while on campus</a:t>
            </a:r>
          </a:p>
          <a:p>
            <a:pPr marL="760518" lvl="1" indent="-380259">
              <a:lnSpc>
                <a:spcPts val="4931"/>
              </a:lnSpc>
              <a:buFont typeface="Arial"/>
              <a:buChar char="•"/>
            </a:pPr>
            <a:r>
              <a:rPr lang="en-US" sz="3522">
                <a:solidFill>
                  <a:srgbClr val="000000"/>
                </a:solidFill>
                <a:latin typeface="Alatsi Bold"/>
              </a:rPr>
              <a:t>The app will send you important safety alerts and provide instant access to campus safety resources</a:t>
            </a:r>
          </a:p>
          <a:p>
            <a:pPr>
              <a:lnSpc>
                <a:spcPts val="4931"/>
              </a:lnSpc>
            </a:pPr>
            <a:endParaRPr lang="en-US" sz="3522">
              <a:solidFill>
                <a:srgbClr val="000000"/>
              </a:solidFill>
              <a:latin typeface="Alatsi Bo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169" y="9541327"/>
            <a:ext cx="18796339" cy="407670"/>
            <a:chOff x="0" y="0"/>
            <a:chExt cx="25061785" cy="543560"/>
          </a:xfrm>
        </p:grpSpPr>
        <p:sp>
          <p:nvSpPr>
            <p:cNvPr id="3" name="TextBox 3"/>
            <p:cNvSpPr txBox="1"/>
            <p:nvPr/>
          </p:nvSpPr>
          <p:spPr>
            <a:xfrm>
              <a:off x="7951598" y="-57150"/>
              <a:ext cx="9176144" cy="600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latin typeface="Alatsi Bold"/>
                </a:rPr>
                <a:t>FSCJ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204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AutoShape 5"/>
            <p:cNvSpPr/>
            <p:nvPr/>
          </p:nvSpPr>
          <p:spPr>
            <a:xfrm>
              <a:off x="15587895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4399769" y="678731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5715000" y="-716104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91732" y="2152426"/>
            <a:ext cx="1424760" cy="1424760"/>
          </a:xfrm>
          <a:custGeom>
            <a:avLst/>
            <a:gdLst/>
            <a:ahLst/>
            <a:cxnLst/>
            <a:rect l="l" t="t" r="r" b="b"/>
            <a:pathLst>
              <a:path w="1424760" h="1424760">
                <a:moveTo>
                  <a:pt x="0" y="0"/>
                </a:moveTo>
                <a:lnTo>
                  <a:pt x="1424761" y="0"/>
                </a:lnTo>
                <a:lnTo>
                  <a:pt x="1424761" y="1424760"/>
                </a:lnTo>
                <a:lnTo>
                  <a:pt x="0" y="14247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457319" y="4430612"/>
            <a:ext cx="1503281" cy="1503281"/>
          </a:xfrm>
          <a:custGeom>
            <a:avLst/>
            <a:gdLst/>
            <a:ahLst/>
            <a:cxnLst/>
            <a:rect l="l" t="t" r="r" b="b"/>
            <a:pathLst>
              <a:path w="1503281" h="1503281">
                <a:moveTo>
                  <a:pt x="0" y="0"/>
                </a:moveTo>
                <a:lnTo>
                  <a:pt x="1503282" y="0"/>
                </a:lnTo>
                <a:lnTo>
                  <a:pt x="1503282" y="1503282"/>
                </a:lnTo>
                <a:lnTo>
                  <a:pt x="0" y="15032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496580" y="6787319"/>
            <a:ext cx="1424760" cy="1424760"/>
          </a:xfrm>
          <a:custGeom>
            <a:avLst/>
            <a:gdLst/>
            <a:ahLst/>
            <a:cxnLst/>
            <a:rect l="l" t="t" r="r" b="b"/>
            <a:pathLst>
              <a:path w="1424760" h="1424760">
                <a:moveTo>
                  <a:pt x="0" y="0"/>
                </a:moveTo>
                <a:lnTo>
                  <a:pt x="1424760" y="0"/>
                </a:lnTo>
                <a:lnTo>
                  <a:pt x="1424760" y="1424760"/>
                </a:lnTo>
                <a:lnTo>
                  <a:pt x="0" y="14247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7794426" y="2019680"/>
            <a:ext cx="9833344" cy="7729970"/>
            <a:chOff x="0" y="0"/>
            <a:chExt cx="13111125" cy="10306626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3111125" cy="9726184"/>
              <a:chOff x="0" y="0"/>
              <a:chExt cx="2618373" cy="194238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618373" cy="1942380"/>
              </a:xfrm>
              <a:custGeom>
                <a:avLst/>
                <a:gdLst/>
                <a:ahLst/>
                <a:cxnLst/>
                <a:rect l="l" t="t" r="r" b="b"/>
                <a:pathLst>
                  <a:path w="2618373" h="1942380">
                    <a:moveTo>
                      <a:pt x="39716" y="0"/>
                    </a:moveTo>
                    <a:lnTo>
                      <a:pt x="2578658" y="0"/>
                    </a:lnTo>
                    <a:cubicBezTo>
                      <a:pt x="2589191" y="0"/>
                      <a:pt x="2599293" y="4184"/>
                      <a:pt x="2606741" y="11632"/>
                    </a:cubicBezTo>
                    <a:cubicBezTo>
                      <a:pt x="2614189" y="19081"/>
                      <a:pt x="2618373" y="29182"/>
                      <a:pt x="2618373" y="39716"/>
                    </a:cubicBezTo>
                    <a:lnTo>
                      <a:pt x="2618373" y="1902664"/>
                    </a:lnTo>
                    <a:cubicBezTo>
                      <a:pt x="2618373" y="1924598"/>
                      <a:pt x="2600592" y="1942380"/>
                      <a:pt x="2578658" y="1942380"/>
                    </a:cubicBezTo>
                    <a:lnTo>
                      <a:pt x="39716" y="1942380"/>
                    </a:lnTo>
                    <a:cubicBezTo>
                      <a:pt x="29182" y="1942380"/>
                      <a:pt x="19081" y="1938195"/>
                      <a:pt x="11632" y="1930747"/>
                    </a:cubicBezTo>
                    <a:cubicBezTo>
                      <a:pt x="4184" y="1923299"/>
                      <a:pt x="0" y="1913197"/>
                      <a:pt x="0" y="1902664"/>
                    </a:cubicBezTo>
                    <a:lnTo>
                      <a:pt x="0" y="39716"/>
                    </a:lnTo>
                    <a:cubicBezTo>
                      <a:pt x="0" y="29182"/>
                      <a:pt x="4184" y="19081"/>
                      <a:pt x="11632" y="11632"/>
                    </a:cubicBezTo>
                    <a:cubicBezTo>
                      <a:pt x="19081" y="4184"/>
                      <a:pt x="29182" y="0"/>
                      <a:pt x="39716" y="0"/>
                    </a:cubicBezTo>
                    <a:close/>
                  </a:path>
                </a:pathLst>
              </a:custGeom>
              <a:solidFill>
                <a:srgbClr val="E9C7C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2618373" cy="198048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028351" y="131275"/>
              <a:ext cx="11435846" cy="101753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84"/>
                </a:lnSpc>
              </a:pPr>
              <a:r>
                <a:rPr lang="en-US" sz="3274" dirty="0">
                  <a:solidFill>
                    <a:srgbClr val="000000"/>
                  </a:solidFill>
                  <a:latin typeface="Alatsi"/>
                </a:rPr>
                <a:t>Ryannon Hall</a:t>
              </a:r>
            </a:p>
            <a:p>
              <a:pPr algn="ctr">
                <a:lnSpc>
                  <a:spcPts val="4584"/>
                </a:lnSpc>
              </a:pPr>
              <a:endParaRPr lang="en-US" sz="3274" dirty="0">
                <a:solidFill>
                  <a:srgbClr val="000000"/>
                </a:solidFill>
                <a:latin typeface="Alatsi"/>
              </a:endParaRPr>
            </a:p>
            <a:p>
              <a:pPr algn="ctr">
                <a:lnSpc>
                  <a:spcPts val="4584"/>
                </a:lnSpc>
              </a:pPr>
              <a:r>
                <a:rPr lang="en-US" sz="3274" dirty="0">
                  <a:solidFill>
                    <a:srgbClr val="000000"/>
                  </a:solidFill>
                  <a:latin typeface="Alatsi"/>
                </a:rPr>
                <a:t>Make an appointment with me!</a:t>
              </a:r>
            </a:p>
            <a:p>
              <a:pPr algn="ctr">
                <a:lnSpc>
                  <a:spcPts val="4584"/>
                </a:lnSpc>
              </a:pPr>
              <a:r>
                <a:rPr lang="en-US" sz="3274" dirty="0">
                  <a:solidFill>
                    <a:srgbClr val="000000"/>
                  </a:solidFill>
                  <a:latin typeface="Alatsi"/>
                </a:rPr>
                <a:t>At the HS every other Wednesday. Be on the lookout for a sign up link from your school counselor.</a:t>
              </a:r>
            </a:p>
            <a:p>
              <a:pPr algn="ctr">
                <a:lnSpc>
                  <a:spcPts val="4584"/>
                </a:lnSpc>
              </a:pPr>
              <a:endParaRPr lang="en-US" sz="3274" dirty="0">
                <a:solidFill>
                  <a:srgbClr val="000000"/>
                </a:solidFill>
                <a:latin typeface="Alatsi"/>
              </a:endParaRPr>
            </a:p>
            <a:p>
              <a:pPr algn="ctr">
                <a:lnSpc>
                  <a:spcPts val="4584"/>
                </a:lnSpc>
              </a:pPr>
              <a:r>
                <a:rPr lang="en-US" sz="3274" dirty="0">
                  <a:solidFill>
                    <a:srgbClr val="000000"/>
                  </a:solidFill>
                  <a:latin typeface="Alatsi"/>
                </a:rPr>
                <a:t>Need a different time? Book an in person or phone meeting with me through email.</a:t>
              </a:r>
            </a:p>
            <a:p>
              <a:pPr algn="ctr">
                <a:lnSpc>
                  <a:spcPts val="4584"/>
                </a:lnSpc>
              </a:pPr>
              <a:endParaRPr lang="en-US" sz="3274" dirty="0">
                <a:solidFill>
                  <a:srgbClr val="000000"/>
                </a:solidFill>
                <a:latin typeface="Alatsi"/>
              </a:endParaRPr>
            </a:p>
            <a:p>
              <a:pPr algn="ctr">
                <a:lnSpc>
                  <a:spcPts val="4584"/>
                </a:lnSpc>
              </a:pPr>
              <a:r>
                <a:rPr lang="en-US" sz="3274" dirty="0">
                  <a:solidFill>
                    <a:srgbClr val="000000"/>
                  </a:solidFill>
                  <a:latin typeface="Alatsi"/>
                </a:rPr>
                <a:t>ryannon.hall@fscj.edu</a:t>
              </a:r>
            </a:p>
            <a:p>
              <a:pPr algn="ctr">
                <a:lnSpc>
                  <a:spcPts val="4584"/>
                </a:lnSpc>
              </a:pPr>
              <a:endParaRPr lang="en-US" sz="3274" dirty="0">
                <a:solidFill>
                  <a:srgbClr val="000000"/>
                </a:solidFill>
                <a:latin typeface="Alatsi"/>
              </a:endParaRPr>
            </a:p>
            <a:p>
              <a:pPr algn="ctr">
                <a:lnSpc>
                  <a:spcPts val="4584"/>
                </a:lnSpc>
              </a:pPr>
              <a:endParaRPr lang="en-US" sz="3274" dirty="0">
                <a:solidFill>
                  <a:srgbClr val="000000"/>
                </a:solidFill>
                <a:latin typeface="Alatsi"/>
              </a:endParaRPr>
            </a:p>
          </p:txBody>
        </p:sp>
      </p:grpSp>
      <p:sp>
        <p:nvSpPr>
          <p:cNvPr id="16" name="Freeform 16"/>
          <p:cNvSpPr/>
          <p:nvPr/>
        </p:nvSpPr>
        <p:spPr>
          <a:xfrm>
            <a:off x="9794615" y="7792332"/>
            <a:ext cx="949976" cy="949976"/>
          </a:xfrm>
          <a:custGeom>
            <a:avLst/>
            <a:gdLst/>
            <a:ahLst/>
            <a:cxnLst/>
            <a:rect l="l" t="t" r="r" b="b"/>
            <a:pathLst>
              <a:path w="949976" h="949976">
                <a:moveTo>
                  <a:pt x="0" y="0"/>
                </a:moveTo>
                <a:lnTo>
                  <a:pt x="949975" y="0"/>
                </a:lnTo>
                <a:lnTo>
                  <a:pt x="949975" y="949975"/>
                </a:lnTo>
                <a:lnTo>
                  <a:pt x="0" y="9499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553980" y="222250"/>
            <a:ext cx="13180039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000000"/>
                </a:solidFill>
                <a:latin typeface="Alatsi Bold"/>
              </a:rPr>
              <a:t>WHEN IN DOUBT, REACH OUT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553980" y="2527000"/>
            <a:ext cx="3453646" cy="679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7"/>
              </a:lnSpc>
            </a:pPr>
            <a:r>
              <a:rPr lang="en-US" sz="4005" dirty="0">
                <a:solidFill>
                  <a:srgbClr val="000000"/>
                </a:solidFill>
                <a:latin typeface="Alatsi Bold"/>
              </a:rPr>
              <a:t>Your professors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553980" y="4445366"/>
            <a:ext cx="4224934" cy="1391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7"/>
              </a:lnSpc>
            </a:pPr>
            <a:r>
              <a:rPr lang="en-US" sz="4005" dirty="0">
                <a:solidFill>
                  <a:srgbClr val="000000"/>
                </a:solidFill>
                <a:latin typeface="Alatsi Bold"/>
              </a:rPr>
              <a:t>Your school counselor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553980" y="6783459"/>
            <a:ext cx="5526195" cy="138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7"/>
              </a:lnSpc>
            </a:pPr>
            <a:r>
              <a:rPr lang="en-US" sz="4005" dirty="0">
                <a:solidFill>
                  <a:srgbClr val="000000"/>
                </a:solidFill>
                <a:latin typeface="Alatsi Bold"/>
              </a:rPr>
              <a:t>Dual Enrollment Coordinator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84190" y="6790744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254169" y="9521911"/>
            <a:ext cx="18796339" cy="407670"/>
            <a:chOff x="0" y="0"/>
            <a:chExt cx="25061785" cy="543560"/>
          </a:xfrm>
        </p:grpSpPr>
        <p:sp>
          <p:nvSpPr>
            <p:cNvPr id="4" name="TextBox 4"/>
            <p:cNvSpPr txBox="1"/>
            <p:nvPr/>
          </p:nvSpPr>
          <p:spPr>
            <a:xfrm>
              <a:off x="7951598" y="-57150"/>
              <a:ext cx="9176144" cy="600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latin typeface="Alatsi Bold"/>
                </a:rPr>
                <a:t>FSCJ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204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6"/>
            <p:cNvSpPr/>
            <p:nvPr/>
          </p:nvSpPr>
          <p:spPr>
            <a:xfrm>
              <a:off x="15587895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-6286500" y="-1040567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1028700" y="3788240"/>
            <a:ext cx="4893327" cy="848757"/>
            <a:chOff x="0" y="0"/>
            <a:chExt cx="6524436" cy="1131676"/>
          </a:xfrm>
        </p:grpSpPr>
        <p:sp>
          <p:nvSpPr>
            <p:cNvPr id="9" name="TextBox 9"/>
            <p:cNvSpPr txBox="1"/>
            <p:nvPr/>
          </p:nvSpPr>
          <p:spPr>
            <a:xfrm>
              <a:off x="1635238" y="55601"/>
              <a:ext cx="4889198" cy="9347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52"/>
                </a:lnSpc>
              </a:pPr>
              <a:r>
                <a:rPr lang="en-US" sz="4180">
                  <a:solidFill>
                    <a:srgbClr val="000000"/>
                  </a:solidFill>
                  <a:latin typeface="Alatsi Bold"/>
                </a:rPr>
                <a:t>Self-Discipline</a:t>
              </a: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0" y="0"/>
              <a:ext cx="1187332" cy="1131676"/>
              <a:chOff x="0" y="0"/>
              <a:chExt cx="812800" cy="7747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228600" y="219075"/>
                <a:ext cx="355600" cy="390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2916978" y="198325"/>
            <a:ext cx="12467212" cy="2742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60"/>
              </a:lnSpc>
            </a:pPr>
            <a:r>
              <a:rPr lang="en-US" sz="7900" dirty="0">
                <a:solidFill>
                  <a:srgbClr val="000000"/>
                </a:solidFill>
                <a:latin typeface="Alatsi Bold"/>
              </a:rPr>
              <a:t>CHARACTERISTICS OF SUCCESSFUL STUDENTS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6697336" y="4719121"/>
            <a:ext cx="4893327" cy="848757"/>
            <a:chOff x="0" y="0"/>
            <a:chExt cx="6524436" cy="1131676"/>
          </a:xfrm>
        </p:grpSpPr>
        <p:sp>
          <p:nvSpPr>
            <p:cNvPr id="15" name="TextBox 15"/>
            <p:cNvSpPr txBox="1"/>
            <p:nvPr/>
          </p:nvSpPr>
          <p:spPr>
            <a:xfrm>
              <a:off x="1635238" y="55601"/>
              <a:ext cx="4889198" cy="9347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52"/>
                </a:lnSpc>
              </a:pPr>
              <a:r>
                <a:rPr lang="en-US" sz="4180">
                  <a:solidFill>
                    <a:srgbClr val="000000"/>
                  </a:solidFill>
                  <a:latin typeface="Alatsi Bold"/>
                </a:rPr>
                <a:t>Problem Solver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0" y="0"/>
              <a:ext cx="1187332" cy="1131676"/>
              <a:chOff x="0" y="0"/>
              <a:chExt cx="812800" cy="7747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228600" y="219075"/>
                <a:ext cx="355600" cy="390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9" name="Group 19"/>
          <p:cNvGrpSpPr/>
          <p:nvPr/>
        </p:nvGrpSpPr>
        <p:grpSpPr>
          <a:xfrm>
            <a:off x="1028700" y="6322836"/>
            <a:ext cx="4893327" cy="848757"/>
            <a:chOff x="0" y="0"/>
            <a:chExt cx="6524436" cy="1131676"/>
          </a:xfrm>
        </p:grpSpPr>
        <p:sp>
          <p:nvSpPr>
            <p:cNvPr id="20" name="TextBox 20"/>
            <p:cNvSpPr txBox="1"/>
            <p:nvPr/>
          </p:nvSpPr>
          <p:spPr>
            <a:xfrm>
              <a:off x="1635238" y="55601"/>
              <a:ext cx="4889198" cy="9347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52"/>
                </a:lnSpc>
              </a:pPr>
              <a:r>
                <a:rPr lang="en-US" sz="4180">
                  <a:solidFill>
                    <a:srgbClr val="000000"/>
                  </a:solidFill>
                  <a:latin typeface="Alatsi Bold"/>
                </a:rPr>
                <a:t>Organized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0" y="0"/>
              <a:ext cx="1187332" cy="1131676"/>
              <a:chOff x="0" y="0"/>
              <a:chExt cx="812800" cy="7747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228600" y="219075"/>
                <a:ext cx="355600" cy="390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>
            <a:off x="6697336" y="7079519"/>
            <a:ext cx="5273220" cy="1485713"/>
            <a:chOff x="0" y="0"/>
            <a:chExt cx="7030960" cy="1980950"/>
          </a:xfrm>
        </p:grpSpPr>
        <p:sp>
          <p:nvSpPr>
            <p:cNvPr id="25" name="TextBox 25"/>
            <p:cNvSpPr txBox="1"/>
            <p:nvPr/>
          </p:nvSpPr>
          <p:spPr>
            <a:xfrm>
              <a:off x="1762189" y="55601"/>
              <a:ext cx="5268771" cy="1925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52"/>
                </a:lnSpc>
              </a:pPr>
              <a:r>
                <a:rPr lang="en-US" sz="4180">
                  <a:solidFill>
                    <a:srgbClr val="000000"/>
                  </a:solidFill>
                  <a:latin typeface="Alatsi Bold"/>
                </a:rPr>
                <a:t>Time Management</a:t>
              </a:r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0" y="0"/>
              <a:ext cx="1279511" cy="1131676"/>
              <a:chOff x="0" y="0"/>
              <a:chExt cx="875902" cy="7747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75902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75902" h="774700">
                    <a:moveTo>
                      <a:pt x="437951" y="0"/>
                    </a:moveTo>
                    <a:lnTo>
                      <a:pt x="541337" y="295909"/>
                    </a:lnTo>
                    <a:lnTo>
                      <a:pt x="875902" y="295909"/>
                    </a:lnTo>
                    <a:lnTo>
                      <a:pt x="605233" y="478791"/>
                    </a:lnTo>
                    <a:lnTo>
                      <a:pt x="708619" y="774700"/>
                    </a:lnTo>
                    <a:lnTo>
                      <a:pt x="437951" y="591819"/>
                    </a:lnTo>
                    <a:lnTo>
                      <a:pt x="167282" y="774700"/>
                    </a:lnTo>
                    <a:lnTo>
                      <a:pt x="270669" y="478791"/>
                    </a:lnTo>
                    <a:lnTo>
                      <a:pt x="0" y="295909"/>
                    </a:lnTo>
                    <a:lnTo>
                      <a:pt x="334564" y="295909"/>
                    </a:lnTo>
                    <a:lnTo>
                      <a:pt x="437951" y="0"/>
                    </a:ln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246347" y="219075"/>
                <a:ext cx="383207" cy="390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12365973" y="3788240"/>
            <a:ext cx="4893327" cy="848757"/>
            <a:chOff x="0" y="0"/>
            <a:chExt cx="6524436" cy="1131676"/>
          </a:xfrm>
        </p:grpSpPr>
        <p:sp>
          <p:nvSpPr>
            <p:cNvPr id="30" name="TextBox 30"/>
            <p:cNvSpPr txBox="1"/>
            <p:nvPr/>
          </p:nvSpPr>
          <p:spPr>
            <a:xfrm>
              <a:off x="1635238" y="55601"/>
              <a:ext cx="4889198" cy="9347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52"/>
                </a:lnSpc>
              </a:pPr>
              <a:r>
                <a:rPr lang="en-US" sz="4180">
                  <a:solidFill>
                    <a:srgbClr val="000000"/>
                  </a:solidFill>
                  <a:latin typeface="Alatsi Bold"/>
                </a:rPr>
                <a:t>Self-Motivated</a:t>
              </a:r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0" y="0"/>
              <a:ext cx="1187332" cy="1131676"/>
              <a:chOff x="0" y="0"/>
              <a:chExt cx="812800" cy="7747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28600" y="219075"/>
                <a:ext cx="355600" cy="390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4" name="Group 34"/>
          <p:cNvGrpSpPr/>
          <p:nvPr/>
        </p:nvGrpSpPr>
        <p:grpSpPr>
          <a:xfrm>
            <a:off x="12365973" y="6322836"/>
            <a:ext cx="4893327" cy="848757"/>
            <a:chOff x="0" y="0"/>
            <a:chExt cx="6524436" cy="1131676"/>
          </a:xfrm>
        </p:grpSpPr>
        <p:sp>
          <p:nvSpPr>
            <p:cNvPr id="35" name="TextBox 35"/>
            <p:cNvSpPr txBox="1"/>
            <p:nvPr/>
          </p:nvSpPr>
          <p:spPr>
            <a:xfrm>
              <a:off x="1635238" y="55601"/>
              <a:ext cx="4889198" cy="9347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52"/>
                </a:lnSpc>
              </a:pPr>
              <a:r>
                <a:rPr lang="en-US" sz="4180">
                  <a:solidFill>
                    <a:srgbClr val="000000"/>
                  </a:solidFill>
                  <a:latin typeface="Alatsi Bold"/>
                </a:rPr>
                <a:t>Study Skills</a:t>
              </a:r>
            </a:p>
          </p:txBody>
        </p:sp>
        <p:grpSp>
          <p:nvGrpSpPr>
            <p:cNvPr id="36" name="Group 36"/>
            <p:cNvGrpSpPr/>
            <p:nvPr/>
          </p:nvGrpSpPr>
          <p:grpSpPr>
            <a:xfrm>
              <a:off x="0" y="0"/>
              <a:ext cx="1187332" cy="1131676"/>
              <a:chOff x="0" y="0"/>
              <a:chExt cx="812800" cy="7747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228600" y="219075"/>
                <a:ext cx="355600" cy="390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27905" y="378119"/>
            <a:ext cx="14432191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000000"/>
                </a:solidFill>
                <a:latin typeface="Alatsi Bold"/>
              </a:rPr>
              <a:t>BEST PRACTICES FOR SUCCESS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67381" y="2531110"/>
            <a:ext cx="4674246" cy="1944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9" lvl="1" indent="-399415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Alatsi Bold"/>
              </a:rPr>
              <a:t>Read your syllabus</a:t>
            </a:r>
          </a:p>
          <a:p>
            <a:pPr marL="1597659" lvl="2" indent="-532553">
              <a:lnSpc>
                <a:spcPts val="5179"/>
              </a:lnSpc>
              <a:buFont typeface="Arial"/>
              <a:buChar char="⚬"/>
            </a:pPr>
            <a:r>
              <a:rPr lang="en-US" sz="3699">
                <a:solidFill>
                  <a:srgbClr val="000000"/>
                </a:solidFill>
                <a:latin typeface="Alatsi Bold"/>
              </a:rPr>
              <a:t>Pay attention to due dates!!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386526" y="2531110"/>
            <a:ext cx="5241454" cy="2601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9" lvl="1" indent="-399415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Alatsi Bold"/>
              </a:rPr>
              <a:t>Check your FSCJ email</a:t>
            </a:r>
          </a:p>
          <a:p>
            <a:pPr marL="1597659" lvl="2" indent="-532553">
              <a:lnSpc>
                <a:spcPts val="5179"/>
              </a:lnSpc>
              <a:buFont typeface="Arial"/>
              <a:buChar char="⚬"/>
            </a:pPr>
            <a:r>
              <a:rPr lang="en-US" sz="3699">
                <a:solidFill>
                  <a:srgbClr val="000000"/>
                </a:solidFill>
                <a:latin typeface="Alatsi Bold"/>
              </a:rPr>
              <a:t>Daily</a:t>
            </a:r>
          </a:p>
          <a:p>
            <a:pPr marL="1597659" lvl="2" indent="-532553">
              <a:lnSpc>
                <a:spcPts val="5179"/>
              </a:lnSpc>
              <a:buFont typeface="Arial"/>
              <a:buChar char="⚬"/>
            </a:pPr>
            <a:r>
              <a:rPr lang="en-US" sz="3699">
                <a:solidFill>
                  <a:srgbClr val="000000"/>
                </a:solidFill>
                <a:latin typeface="Alatsi Bold"/>
              </a:rPr>
              <a:t>Instructors &amp; Coordinator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25446" y="2531110"/>
            <a:ext cx="4975230" cy="2601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9" lvl="1" indent="-399415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Alatsi Bold"/>
              </a:rPr>
              <a:t>Attend your classes</a:t>
            </a:r>
          </a:p>
          <a:p>
            <a:pPr marL="1597659" lvl="2" indent="-532553">
              <a:lnSpc>
                <a:spcPts val="5179"/>
              </a:lnSpc>
              <a:buFont typeface="Arial"/>
              <a:buChar char="⚬"/>
            </a:pPr>
            <a:r>
              <a:rPr lang="en-US" sz="3699">
                <a:solidFill>
                  <a:srgbClr val="000000"/>
                </a:solidFill>
                <a:latin typeface="Alatsi Bold"/>
              </a:rPr>
              <a:t>Face to face</a:t>
            </a:r>
          </a:p>
          <a:p>
            <a:pPr marL="1597659" lvl="2" indent="-532553">
              <a:lnSpc>
                <a:spcPts val="5179"/>
              </a:lnSpc>
              <a:buFont typeface="Arial"/>
              <a:buChar char="⚬"/>
            </a:pPr>
            <a:r>
              <a:rPr lang="en-US" sz="3699">
                <a:solidFill>
                  <a:srgbClr val="000000"/>
                </a:solidFill>
                <a:latin typeface="Alatsi Bold"/>
              </a:rPr>
              <a:t>Fully online</a:t>
            </a:r>
          </a:p>
          <a:p>
            <a:pPr marL="1597659" lvl="2" indent="-532553">
              <a:lnSpc>
                <a:spcPts val="5179"/>
              </a:lnSpc>
              <a:buFont typeface="Arial"/>
              <a:buChar char="⚬"/>
            </a:pPr>
            <a:r>
              <a:rPr lang="en-US" sz="3699">
                <a:solidFill>
                  <a:srgbClr val="000000"/>
                </a:solidFill>
                <a:latin typeface="Alatsi Bold"/>
              </a:rPr>
              <a:t>Live online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713843" y="5532755"/>
            <a:ext cx="5055568" cy="3258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9" lvl="1" indent="-399415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Alatsi Bold"/>
              </a:rPr>
              <a:t>Communicate</a:t>
            </a:r>
          </a:p>
          <a:p>
            <a:pPr marL="1597659" lvl="2" indent="-532553">
              <a:lnSpc>
                <a:spcPts val="5179"/>
              </a:lnSpc>
              <a:buFont typeface="Arial"/>
              <a:buChar char="⚬"/>
            </a:pPr>
            <a:r>
              <a:rPr lang="en-US" sz="3699">
                <a:solidFill>
                  <a:srgbClr val="000000"/>
                </a:solidFill>
                <a:latin typeface="Alatsi Bold"/>
              </a:rPr>
              <a:t>Talk to your professor FIRST</a:t>
            </a:r>
          </a:p>
          <a:p>
            <a:pPr marL="1597659" lvl="2" indent="-532553">
              <a:lnSpc>
                <a:spcPts val="5179"/>
              </a:lnSpc>
              <a:buFont typeface="Arial"/>
              <a:buChar char="⚬"/>
            </a:pPr>
            <a:r>
              <a:rPr lang="en-US" sz="3699">
                <a:solidFill>
                  <a:srgbClr val="000000"/>
                </a:solidFill>
                <a:latin typeface="Alatsi Bold"/>
              </a:rPr>
              <a:t>Utilize office hours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146046" y="5532755"/>
            <a:ext cx="4480960" cy="3258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9" lvl="1" indent="-399415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Alatsi Bold"/>
              </a:rPr>
              <a:t>Seek help</a:t>
            </a:r>
          </a:p>
          <a:p>
            <a:pPr marL="1597659" lvl="2" indent="-532553">
              <a:lnSpc>
                <a:spcPts val="5179"/>
              </a:lnSpc>
              <a:buFont typeface="Arial"/>
              <a:buChar char="⚬"/>
            </a:pPr>
            <a:r>
              <a:rPr lang="en-US" sz="3699">
                <a:solidFill>
                  <a:srgbClr val="000000"/>
                </a:solidFill>
                <a:latin typeface="Alatsi Bold"/>
              </a:rPr>
              <a:t>Academic</a:t>
            </a:r>
          </a:p>
          <a:p>
            <a:pPr marL="1597659" lvl="2" indent="-532553">
              <a:lnSpc>
                <a:spcPts val="5179"/>
              </a:lnSpc>
              <a:buFont typeface="Arial"/>
              <a:buChar char="⚬"/>
            </a:pPr>
            <a:r>
              <a:rPr lang="en-US" sz="3699">
                <a:solidFill>
                  <a:srgbClr val="000000"/>
                </a:solidFill>
                <a:latin typeface="Alatsi Bold"/>
              </a:rPr>
              <a:t>Social or Emotional</a:t>
            </a:r>
          </a:p>
          <a:p>
            <a:pPr marL="1597659" lvl="2" indent="-532553">
              <a:lnSpc>
                <a:spcPts val="5179"/>
              </a:lnSpc>
              <a:buFont typeface="Arial"/>
              <a:buChar char="⚬"/>
            </a:pPr>
            <a:r>
              <a:rPr lang="en-US" sz="3699">
                <a:solidFill>
                  <a:srgbClr val="000000"/>
                </a:solidFill>
                <a:latin typeface="Alatsi Bold"/>
              </a:rPr>
              <a:t>Personal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260906" y="9527992"/>
            <a:ext cx="18796339" cy="407670"/>
            <a:chOff x="0" y="0"/>
            <a:chExt cx="25061785" cy="543560"/>
          </a:xfrm>
        </p:grpSpPr>
        <p:sp>
          <p:nvSpPr>
            <p:cNvPr id="9" name="TextBox 9"/>
            <p:cNvSpPr txBox="1"/>
            <p:nvPr/>
          </p:nvSpPr>
          <p:spPr>
            <a:xfrm>
              <a:off x="7951598" y="-57150"/>
              <a:ext cx="9176144" cy="600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latin typeface="Alatsi Bold"/>
                </a:rPr>
                <a:t>FSCJ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204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15587895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-6019800" y="-860773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877833" y="6583484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169" y="9488959"/>
            <a:ext cx="18796339" cy="407670"/>
            <a:chOff x="0" y="0"/>
            <a:chExt cx="25061785" cy="543560"/>
          </a:xfrm>
        </p:grpSpPr>
        <p:sp>
          <p:nvSpPr>
            <p:cNvPr id="3" name="TextBox 3"/>
            <p:cNvSpPr txBox="1"/>
            <p:nvPr/>
          </p:nvSpPr>
          <p:spPr>
            <a:xfrm>
              <a:off x="7951598" y="-57150"/>
              <a:ext cx="9176144" cy="600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latin typeface="Alatsi Bold"/>
                </a:rPr>
                <a:t>FSCJ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204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AutoShape 5"/>
            <p:cNvSpPr/>
            <p:nvPr/>
          </p:nvSpPr>
          <p:spPr>
            <a:xfrm>
              <a:off x="15587895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4399769" y="678731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5867400" y="-690077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537384" y="2745181"/>
            <a:ext cx="5292044" cy="5709837"/>
          </a:xfrm>
          <a:custGeom>
            <a:avLst/>
            <a:gdLst/>
            <a:ahLst/>
            <a:cxnLst/>
            <a:rect l="l" t="t" r="r" b="b"/>
            <a:pathLst>
              <a:path w="5292044" h="5709837">
                <a:moveTo>
                  <a:pt x="0" y="0"/>
                </a:moveTo>
                <a:lnTo>
                  <a:pt x="5292044" y="0"/>
                </a:lnTo>
                <a:lnTo>
                  <a:pt x="5292044" y="5709837"/>
                </a:lnTo>
                <a:lnTo>
                  <a:pt x="0" y="57098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6469378" y="2745181"/>
            <a:ext cx="11587991" cy="5709837"/>
          </a:xfrm>
          <a:custGeom>
            <a:avLst/>
            <a:gdLst/>
            <a:ahLst/>
            <a:cxnLst/>
            <a:rect l="l" t="t" r="r" b="b"/>
            <a:pathLst>
              <a:path w="11587991" h="5709837">
                <a:moveTo>
                  <a:pt x="0" y="0"/>
                </a:moveTo>
                <a:lnTo>
                  <a:pt x="11587991" y="0"/>
                </a:lnTo>
                <a:lnTo>
                  <a:pt x="11587991" y="5709837"/>
                </a:lnTo>
                <a:lnTo>
                  <a:pt x="0" y="57098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2553980" y="866775"/>
            <a:ext cx="13180039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000000"/>
                </a:solidFill>
                <a:latin typeface="Alatsi Bold"/>
              </a:rPr>
              <a:t>LOGGING INTO MYFSCJ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169" y="9465127"/>
            <a:ext cx="18796339" cy="407670"/>
            <a:chOff x="0" y="0"/>
            <a:chExt cx="25061785" cy="543560"/>
          </a:xfrm>
        </p:grpSpPr>
        <p:sp>
          <p:nvSpPr>
            <p:cNvPr id="3" name="TextBox 3"/>
            <p:cNvSpPr txBox="1"/>
            <p:nvPr/>
          </p:nvSpPr>
          <p:spPr>
            <a:xfrm>
              <a:off x="7951598" y="-57150"/>
              <a:ext cx="9176144" cy="600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latin typeface="Alatsi Bold"/>
                </a:rPr>
                <a:t>FSCJ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204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AutoShape 5"/>
            <p:cNvSpPr/>
            <p:nvPr/>
          </p:nvSpPr>
          <p:spPr>
            <a:xfrm>
              <a:off x="15587895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4399769" y="678731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5943600" y="-876300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282622" y="2267792"/>
            <a:ext cx="7976678" cy="6344540"/>
          </a:xfrm>
          <a:custGeom>
            <a:avLst/>
            <a:gdLst/>
            <a:ahLst/>
            <a:cxnLst/>
            <a:rect l="l" t="t" r="r" b="b"/>
            <a:pathLst>
              <a:path w="7976678" h="6344540">
                <a:moveTo>
                  <a:pt x="0" y="0"/>
                </a:moveTo>
                <a:lnTo>
                  <a:pt x="7976678" y="0"/>
                </a:lnTo>
                <a:lnTo>
                  <a:pt x="7976678" y="6344540"/>
                </a:lnTo>
                <a:lnTo>
                  <a:pt x="0" y="63445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553980" y="618863"/>
            <a:ext cx="13180039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000000"/>
                </a:solidFill>
                <a:latin typeface="Alatsi Bold"/>
              </a:rPr>
              <a:t>CHECKING STUDENT EMAIL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472507"/>
            <a:ext cx="6691747" cy="5959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0824" lvl="1" indent="-400412">
              <a:lnSpc>
                <a:spcPts val="5192"/>
              </a:lnSpc>
              <a:buFont typeface="Arial"/>
              <a:buChar char="•"/>
            </a:pPr>
            <a:r>
              <a:rPr lang="en-US" sz="3709" dirty="0">
                <a:solidFill>
                  <a:srgbClr val="000000"/>
                </a:solidFill>
                <a:latin typeface="Alatsi Bold"/>
              </a:rPr>
              <a:t>Log into </a:t>
            </a:r>
            <a:r>
              <a:rPr lang="en-US" sz="3709" dirty="0" err="1">
                <a:solidFill>
                  <a:srgbClr val="000000"/>
                </a:solidFill>
                <a:latin typeface="Alatsi Bold"/>
              </a:rPr>
              <a:t>myFSCJ</a:t>
            </a:r>
            <a:endParaRPr lang="en-US" sz="3709" dirty="0">
              <a:solidFill>
                <a:srgbClr val="000000"/>
              </a:solidFill>
              <a:latin typeface="Alatsi Bold"/>
            </a:endParaRPr>
          </a:p>
          <a:p>
            <a:pPr marL="800824" lvl="1" indent="-400412">
              <a:lnSpc>
                <a:spcPts val="5192"/>
              </a:lnSpc>
              <a:buFont typeface="Arial"/>
              <a:buChar char="•"/>
            </a:pPr>
            <a:r>
              <a:rPr lang="en-US" sz="3709" dirty="0">
                <a:solidFill>
                  <a:srgbClr val="000000"/>
                </a:solidFill>
                <a:latin typeface="Alatsi Bold"/>
              </a:rPr>
              <a:t>Click the envelope in the top right</a:t>
            </a:r>
          </a:p>
          <a:p>
            <a:pPr marL="800824" lvl="1" indent="-400412">
              <a:lnSpc>
                <a:spcPts val="5192"/>
              </a:lnSpc>
              <a:buFont typeface="Arial"/>
              <a:buChar char="•"/>
            </a:pPr>
            <a:r>
              <a:rPr lang="en-US" sz="3709" dirty="0">
                <a:solidFill>
                  <a:srgbClr val="000000"/>
                </a:solidFill>
                <a:latin typeface="Alatsi Bold"/>
              </a:rPr>
              <a:t>Start checking your FSCJ email every time you log in</a:t>
            </a:r>
          </a:p>
          <a:p>
            <a:pPr marL="800824" lvl="1" indent="-400412">
              <a:lnSpc>
                <a:spcPts val="5192"/>
              </a:lnSpc>
              <a:buFont typeface="Arial"/>
              <a:buChar char="•"/>
            </a:pPr>
            <a:r>
              <a:rPr lang="en-US" sz="3709" dirty="0">
                <a:solidFill>
                  <a:srgbClr val="000000"/>
                </a:solidFill>
                <a:latin typeface="Alatsi Bold"/>
              </a:rPr>
              <a:t>Not all emails pertain to DE students (i.e. finances)</a:t>
            </a:r>
          </a:p>
          <a:p>
            <a:pPr marL="800824" lvl="1" indent="-400412">
              <a:lnSpc>
                <a:spcPts val="5192"/>
              </a:lnSpc>
              <a:buFont typeface="Arial"/>
              <a:buChar char="•"/>
            </a:pPr>
            <a:r>
              <a:rPr lang="en-US" sz="3709" dirty="0">
                <a:solidFill>
                  <a:srgbClr val="000000"/>
                </a:solidFill>
                <a:latin typeface="Alatsi Bold"/>
              </a:rPr>
              <a:t>Dual Enrollment &amp; faculty will email you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169" y="9617527"/>
            <a:ext cx="18796339" cy="407670"/>
            <a:chOff x="0" y="0"/>
            <a:chExt cx="25061785" cy="543560"/>
          </a:xfrm>
        </p:grpSpPr>
        <p:sp>
          <p:nvSpPr>
            <p:cNvPr id="3" name="TextBox 3"/>
            <p:cNvSpPr txBox="1"/>
            <p:nvPr/>
          </p:nvSpPr>
          <p:spPr>
            <a:xfrm>
              <a:off x="7951598" y="-57150"/>
              <a:ext cx="9176144" cy="600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latin typeface="Alatsi Bold"/>
                </a:rPr>
                <a:t>FSCJ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204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AutoShape 5"/>
            <p:cNvSpPr/>
            <p:nvPr/>
          </p:nvSpPr>
          <p:spPr>
            <a:xfrm>
              <a:off x="15587895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4399769" y="678731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5867400" y="-62002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148815" y="2529657"/>
            <a:ext cx="9564095" cy="5607756"/>
          </a:xfrm>
          <a:custGeom>
            <a:avLst/>
            <a:gdLst/>
            <a:ahLst/>
            <a:cxnLst/>
            <a:rect l="l" t="t" r="r" b="b"/>
            <a:pathLst>
              <a:path w="9564095" h="5607756">
                <a:moveTo>
                  <a:pt x="0" y="0"/>
                </a:moveTo>
                <a:lnTo>
                  <a:pt x="9564095" y="0"/>
                </a:lnTo>
                <a:lnTo>
                  <a:pt x="9564095" y="5607756"/>
                </a:lnTo>
                <a:lnTo>
                  <a:pt x="0" y="56077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349146">
            <a:off x="8781535" y="5027449"/>
            <a:ext cx="3031524" cy="1273240"/>
          </a:xfrm>
          <a:custGeom>
            <a:avLst/>
            <a:gdLst/>
            <a:ahLst/>
            <a:cxnLst/>
            <a:rect l="l" t="t" r="r" b="b"/>
            <a:pathLst>
              <a:path w="3031524" h="1273240">
                <a:moveTo>
                  <a:pt x="0" y="0"/>
                </a:moveTo>
                <a:lnTo>
                  <a:pt x="3031524" y="0"/>
                </a:lnTo>
                <a:lnTo>
                  <a:pt x="3031524" y="1273240"/>
                </a:lnTo>
                <a:lnTo>
                  <a:pt x="0" y="12732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2553980" y="618863"/>
            <a:ext cx="13180039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000000"/>
                </a:solidFill>
                <a:latin typeface="Alatsi Bold"/>
              </a:rPr>
              <a:t>REVIEWING YOUR SCHEDULE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3284" y="2365980"/>
            <a:ext cx="6691747" cy="5959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0824" lvl="1" indent="-400412">
              <a:lnSpc>
                <a:spcPts val="5192"/>
              </a:lnSpc>
              <a:buFont typeface="Arial"/>
              <a:buChar char="•"/>
            </a:pPr>
            <a:r>
              <a:rPr lang="en-US" sz="3709" dirty="0">
                <a:solidFill>
                  <a:srgbClr val="000000"/>
                </a:solidFill>
                <a:latin typeface="Alatsi Bold"/>
              </a:rPr>
              <a:t>Click on the </a:t>
            </a:r>
            <a:r>
              <a:rPr lang="en-US" sz="3709" u="sng" dirty="0">
                <a:solidFill>
                  <a:srgbClr val="000000"/>
                </a:solidFill>
                <a:latin typeface="Alatsi"/>
              </a:rPr>
              <a:t>Manage Classes</a:t>
            </a:r>
            <a:r>
              <a:rPr lang="en-US" sz="3709" dirty="0">
                <a:solidFill>
                  <a:srgbClr val="000000"/>
                </a:solidFill>
                <a:latin typeface="Alatsi Bold"/>
              </a:rPr>
              <a:t> tile</a:t>
            </a:r>
          </a:p>
          <a:p>
            <a:pPr marL="800824" lvl="1" indent="-400412">
              <a:lnSpc>
                <a:spcPts val="5192"/>
              </a:lnSpc>
              <a:buFont typeface="Arial"/>
              <a:buChar char="•"/>
            </a:pPr>
            <a:r>
              <a:rPr lang="en-US" sz="3709" dirty="0">
                <a:solidFill>
                  <a:srgbClr val="000000"/>
                </a:solidFill>
                <a:latin typeface="Alatsi Bold"/>
              </a:rPr>
              <a:t>Make sure your schedule matches the courses you originally requested</a:t>
            </a:r>
          </a:p>
          <a:p>
            <a:pPr marL="1601649" lvl="2" indent="-533883">
              <a:lnSpc>
                <a:spcPts val="5192"/>
              </a:lnSpc>
              <a:buFont typeface="Arial"/>
              <a:buChar char="⚬"/>
            </a:pPr>
            <a:r>
              <a:rPr lang="en-US" sz="3709" dirty="0">
                <a:solidFill>
                  <a:srgbClr val="000000"/>
                </a:solidFill>
                <a:latin typeface="Alatsi Bold"/>
              </a:rPr>
              <a:t>Courses may change before the class starts</a:t>
            </a:r>
          </a:p>
          <a:p>
            <a:pPr marL="800824" lvl="1" indent="-400412">
              <a:lnSpc>
                <a:spcPts val="5192"/>
              </a:lnSpc>
              <a:buFont typeface="Arial"/>
              <a:buChar char="•"/>
            </a:pPr>
            <a:r>
              <a:rPr lang="en-US" sz="3709" dirty="0">
                <a:solidFill>
                  <a:srgbClr val="000000"/>
                </a:solidFill>
                <a:latin typeface="Alatsi Bold"/>
              </a:rPr>
              <a:t>Pay attention to the start and end dates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169" y="9541327"/>
            <a:ext cx="18796339" cy="407670"/>
            <a:chOff x="0" y="0"/>
            <a:chExt cx="25061785" cy="543560"/>
          </a:xfrm>
        </p:grpSpPr>
        <p:sp>
          <p:nvSpPr>
            <p:cNvPr id="3" name="TextBox 3"/>
            <p:cNvSpPr txBox="1"/>
            <p:nvPr/>
          </p:nvSpPr>
          <p:spPr>
            <a:xfrm>
              <a:off x="7951598" y="-57150"/>
              <a:ext cx="9176144" cy="600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latin typeface="Alatsi Bold"/>
                </a:rPr>
                <a:t>FSCJ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204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AutoShape 5"/>
            <p:cNvSpPr/>
            <p:nvPr/>
          </p:nvSpPr>
          <p:spPr>
            <a:xfrm>
              <a:off x="15587895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4399769" y="678731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5918995" y="-716104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782130" y="1673225"/>
            <a:ext cx="14723741" cy="4136053"/>
          </a:xfrm>
          <a:custGeom>
            <a:avLst/>
            <a:gdLst/>
            <a:ahLst/>
            <a:cxnLst/>
            <a:rect l="l" t="t" r="r" b="b"/>
            <a:pathLst>
              <a:path w="14723741" h="4136053">
                <a:moveTo>
                  <a:pt x="0" y="0"/>
                </a:moveTo>
                <a:lnTo>
                  <a:pt x="14723740" y="0"/>
                </a:lnTo>
                <a:lnTo>
                  <a:pt x="14723740" y="4136054"/>
                </a:lnTo>
                <a:lnTo>
                  <a:pt x="0" y="41360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553980" y="222250"/>
            <a:ext cx="13180039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000000"/>
                </a:solidFill>
                <a:latin typeface="Alatsi Bold"/>
              </a:rPr>
              <a:t>READING YOUR SCHEDULE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86713" y="6029525"/>
            <a:ext cx="14723741" cy="3180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2571" lvl="1" indent="-326285">
              <a:lnSpc>
                <a:spcPts val="4231"/>
              </a:lnSpc>
              <a:buFont typeface="Arial"/>
              <a:buChar char="•"/>
            </a:pPr>
            <a:r>
              <a:rPr lang="en-US" sz="3022" dirty="0">
                <a:solidFill>
                  <a:srgbClr val="000000"/>
                </a:solidFill>
                <a:latin typeface="Alatsi Bold"/>
              </a:rPr>
              <a:t>Class # - the specific section to the course</a:t>
            </a:r>
          </a:p>
          <a:p>
            <a:pPr marL="652571" lvl="1" indent="-326285">
              <a:lnSpc>
                <a:spcPts val="4231"/>
              </a:lnSpc>
              <a:buFont typeface="Arial"/>
              <a:buChar char="•"/>
            </a:pPr>
            <a:r>
              <a:rPr lang="en-US" sz="3022" dirty="0">
                <a:solidFill>
                  <a:srgbClr val="000000"/>
                </a:solidFill>
                <a:latin typeface="Alatsi Bold"/>
              </a:rPr>
              <a:t>Section - how long the class is (Regular/A15, B12, C7)</a:t>
            </a:r>
          </a:p>
          <a:p>
            <a:pPr marL="652571" lvl="1" indent="-326285">
              <a:lnSpc>
                <a:spcPts val="4231"/>
              </a:lnSpc>
              <a:buFont typeface="Arial"/>
              <a:buChar char="•"/>
            </a:pPr>
            <a:r>
              <a:rPr lang="en-US" sz="3022" dirty="0">
                <a:solidFill>
                  <a:srgbClr val="000000"/>
                </a:solidFill>
                <a:latin typeface="Alatsi Bold"/>
              </a:rPr>
              <a:t>Days &amp; Times - </a:t>
            </a:r>
          </a:p>
          <a:p>
            <a:pPr marL="1305141" lvl="2" indent="-435047">
              <a:lnSpc>
                <a:spcPts val="4231"/>
              </a:lnSpc>
              <a:buFont typeface="Arial"/>
              <a:buChar char="⚬"/>
            </a:pPr>
            <a:r>
              <a:rPr lang="en-US" sz="3022" dirty="0">
                <a:solidFill>
                  <a:srgbClr val="000000"/>
                </a:solidFill>
                <a:latin typeface="Alatsi Bold"/>
              </a:rPr>
              <a:t>If fully online, time will show TBA</a:t>
            </a:r>
          </a:p>
          <a:p>
            <a:pPr marL="1305141" lvl="2" indent="-435047">
              <a:lnSpc>
                <a:spcPts val="4231"/>
              </a:lnSpc>
              <a:buFont typeface="Arial"/>
              <a:buChar char="⚬"/>
            </a:pPr>
            <a:r>
              <a:rPr lang="en-US" sz="3022" dirty="0">
                <a:solidFill>
                  <a:srgbClr val="000000"/>
                </a:solidFill>
                <a:latin typeface="Alatsi Bold"/>
              </a:rPr>
              <a:t>Live online has a meeting time via Zoom</a:t>
            </a:r>
          </a:p>
          <a:p>
            <a:pPr marL="1305141" lvl="2" indent="-435047">
              <a:lnSpc>
                <a:spcPts val="4231"/>
              </a:lnSpc>
              <a:buFont typeface="Arial"/>
              <a:buChar char="⚬"/>
            </a:pPr>
            <a:r>
              <a:rPr lang="en-US" sz="3022" dirty="0">
                <a:solidFill>
                  <a:srgbClr val="000000"/>
                </a:solidFill>
                <a:latin typeface="Alatsi Bold"/>
              </a:rPr>
              <a:t>In person classes will show when and where you are meeting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169" y="9541327"/>
            <a:ext cx="18796339" cy="407670"/>
            <a:chOff x="0" y="0"/>
            <a:chExt cx="25061785" cy="543560"/>
          </a:xfrm>
        </p:grpSpPr>
        <p:sp>
          <p:nvSpPr>
            <p:cNvPr id="3" name="TextBox 3"/>
            <p:cNvSpPr txBox="1"/>
            <p:nvPr/>
          </p:nvSpPr>
          <p:spPr>
            <a:xfrm>
              <a:off x="7951598" y="-57150"/>
              <a:ext cx="9176144" cy="600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latin typeface="Alatsi Bold"/>
                </a:rPr>
                <a:t>FSCJ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204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AutoShape 5"/>
            <p:cNvSpPr/>
            <p:nvPr/>
          </p:nvSpPr>
          <p:spPr>
            <a:xfrm>
              <a:off x="15587895" y="271780"/>
              <a:ext cx="9473686" cy="25400"/>
            </a:xfrm>
            <a:prstGeom prst="line">
              <a:avLst/>
            </a:prstGeom>
            <a:ln w="152400" cap="flat">
              <a:solidFill>
                <a:srgbClr val="9FC3D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4399769" y="678731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5715000" y="-728211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77337" y="2019680"/>
            <a:ext cx="11355829" cy="5051180"/>
          </a:xfrm>
          <a:custGeom>
            <a:avLst/>
            <a:gdLst/>
            <a:ahLst/>
            <a:cxnLst/>
            <a:rect l="l" t="t" r="r" b="b"/>
            <a:pathLst>
              <a:path w="11355829" h="5051180">
                <a:moveTo>
                  <a:pt x="0" y="0"/>
                </a:moveTo>
                <a:lnTo>
                  <a:pt x="11355829" y="0"/>
                </a:lnTo>
                <a:lnTo>
                  <a:pt x="11355829" y="5051180"/>
                </a:lnTo>
                <a:lnTo>
                  <a:pt x="0" y="50511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349146">
            <a:off x="405578" y="5266310"/>
            <a:ext cx="3031524" cy="1273240"/>
          </a:xfrm>
          <a:custGeom>
            <a:avLst/>
            <a:gdLst/>
            <a:ahLst/>
            <a:cxnLst/>
            <a:rect l="l" t="t" r="r" b="b"/>
            <a:pathLst>
              <a:path w="3031524" h="1273240">
                <a:moveTo>
                  <a:pt x="0" y="0"/>
                </a:moveTo>
                <a:lnTo>
                  <a:pt x="3031525" y="0"/>
                </a:lnTo>
                <a:lnTo>
                  <a:pt x="3031525" y="1273240"/>
                </a:lnTo>
                <a:lnTo>
                  <a:pt x="0" y="12732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0257429" y="3603783"/>
            <a:ext cx="7559141" cy="5292052"/>
          </a:xfrm>
          <a:custGeom>
            <a:avLst/>
            <a:gdLst/>
            <a:ahLst/>
            <a:cxnLst/>
            <a:rect l="l" t="t" r="r" b="b"/>
            <a:pathLst>
              <a:path w="7559141" h="5292052">
                <a:moveTo>
                  <a:pt x="0" y="0"/>
                </a:moveTo>
                <a:lnTo>
                  <a:pt x="7559141" y="0"/>
                </a:lnTo>
                <a:lnTo>
                  <a:pt x="7559141" y="5292052"/>
                </a:lnTo>
                <a:lnTo>
                  <a:pt x="0" y="52920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2553980" y="222250"/>
            <a:ext cx="13180039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000000"/>
                </a:solidFill>
                <a:latin typeface="Alatsi Bold"/>
              </a:rPr>
              <a:t>ACCESSING CANVAS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79619" y="7959536"/>
            <a:ext cx="8924303" cy="596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31"/>
              </a:lnSpc>
            </a:pPr>
            <a:r>
              <a:rPr lang="en-US" sz="3522">
                <a:solidFill>
                  <a:srgbClr val="000000"/>
                </a:solidFill>
                <a:latin typeface="Alatsi Bold"/>
              </a:rPr>
              <a:t>Courses may not show up until classes begin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890</Words>
  <Application>Microsoft Office PowerPoint</Application>
  <PresentationFormat>Custom</PresentationFormat>
  <Paragraphs>160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Alatsi Bold</vt:lpstr>
      <vt:lpstr>Arial</vt:lpstr>
      <vt:lpstr>Calibri</vt:lpstr>
      <vt:lpstr>Alatsi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Nassau New DE Orientation</dc:title>
  <dc:creator>Kara Benenhaley</dc:creator>
  <cp:lastModifiedBy>Kara Benenhaley</cp:lastModifiedBy>
  <cp:revision>5</cp:revision>
  <dcterms:created xsi:type="dcterms:W3CDTF">2006-08-16T00:00:00Z</dcterms:created>
  <dcterms:modified xsi:type="dcterms:W3CDTF">2024-08-22T17:07:16Z</dcterms:modified>
  <dc:identifier>DAGCy3y1mGE</dc:identifier>
</cp:coreProperties>
</file>